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Lst>
  <p:notesMasterIdLst>
    <p:notesMasterId r:id="rId27"/>
  </p:notesMasterIdLst>
  <p:handoutMasterIdLst>
    <p:handoutMasterId r:id="rId28"/>
  </p:handoutMasterIdLst>
  <p:sldIdLst>
    <p:sldId id="378" r:id="rId5"/>
    <p:sldId id="433" r:id="rId6"/>
    <p:sldId id="404" r:id="rId7"/>
    <p:sldId id="480" r:id="rId8"/>
    <p:sldId id="481" r:id="rId9"/>
    <p:sldId id="438" r:id="rId10"/>
    <p:sldId id="473" r:id="rId11"/>
    <p:sldId id="484" r:id="rId12"/>
    <p:sldId id="470" r:id="rId13"/>
    <p:sldId id="405" r:id="rId14"/>
    <p:sldId id="482" r:id="rId15"/>
    <p:sldId id="483" r:id="rId16"/>
    <p:sldId id="488" r:id="rId17"/>
    <p:sldId id="467" r:id="rId18"/>
    <p:sldId id="490" r:id="rId19"/>
    <p:sldId id="491" r:id="rId20"/>
    <p:sldId id="452" r:id="rId21"/>
    <p:sldId id="492" r:id="rId22"/>
    <p:sldId id="493" r:id="rId23"/>
    <p:sldId id="494" r:id="rId24"/>
    <p:sldId id="495" r:id="rId25"/>
    <p:sldId id="476" r:id="rId26"/>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378"/>
            <p14:sldId id="433"/>
            <p14:sldId id="404"/>
            <p14:sldId id="480"/>
            <p14:sldId id="481"/>
            <p14:sldId id="438"/>
            <p14:sldId id="473"/>
            <p14:sldId id="484"/>
            <p14:sldId id="470"/>
            <p14:sldId id="405"/>
            <p14:sldId id="482"/>
            <p14:sldId id="483"/>
            <p14:sldId id="488"/>
            <p14:sldId id="467"/>
            <p14:sldId id="490"/>
            <p14:sldId id="491"/>
            <p14:sldId id="452"/>
            <p14:sldId id="492"/>
            <p14:sldId id="493"/>
            <p14:sldId id="494"/>
            <p14:sldId id="495"/>
            <p14:sldId id="476"/>
          </p14:sldIdLst>
        </p14:section>
      </p14:sectionLst>
    </p:ex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148E7A-2A0D-4530-9780-E43DE22F6681}" v="7" dt="2023-10-27T04:39:1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89419" autoAdjust="0"/>
  </p:normalViewPr>
  <p:slideViewPr>
    <p:cSldViewPr snapToGrid="0" snapToObjects="1">
      <p:cViewPr varScale="1">
        <p:scale>
          <a:sx n="141" d="100"/>
          <a:sy n="141" d="100"/>
        </p:scale>
        <p:origin x="150" y="594"/>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96" d="100"/>
          <a:sy n="96" d="100"/>
        </p:scale>
        <p:origin x="36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es Bjerva" userId="5f9a37b0-3882-4083-a67b-834a4d719fc4" providerId="ADAL" clId="{CB148E7A-2A0D-4530-9780-E43DE22F6681}"/>
    <pc:docChg chg="modSld">
      <pc:chgData name="Johannes Bjerva" userId="5f9a37b0-3882-4083-a67b-834a4d719fc4" providerId="ADAL" clId="{CB148E7A-2A0D-4530-9780-E43DE22F6681}" dt="2023-10-27T04:42:42.683" v="243" actId="1076"/>
      <pc:docMkLst>
        <pc:docMk/>
      </pc:docMkLst>
      <pc:sldChg chg="modSp mod">
        <pc:chgData name="Johannes Bjerva" userId="5f9a37b0-3882-4083-a67b-834a4d719fc4" providerId="ADAL" clId="{CB148E7A-2A0D-4530-9780-E43DE22F6681}" dt="2023-10-27T04:42:42.683" v="243" actId="1076"/>
        <pc:sldMkLst>
          <pc:docMk/>
          <pc:sldMk cId="3214265452" sldId="378"/>
        </pc:sldMkLst>
        <pc:spChg chg="mod">
          <ac:chgData name="Johannes Bjerva" userId="5f9a37b0-3882-4083-a67b-834a4d719fc4" providerId="ADAL" clId="{CB148E7A-2A0D-4530-9780-E43DE22F6681}" dt="2023-10-26T08:57:37.703" v="61" actId="20577"/>
          <ac:spMkLst>
            <pc:docMk/>
            <pc:sldMk cId="3214265452" sldId="378"/>
            <ac:spMk id="4" creationId="{00000000-0000-0000-0000-000000000000}"/>
          </ac:spMkLst>
        </pc:spChg>
        <pc:spChg chg="mod">
          <ac:chgData name="Johannes Bjerva" userId="5f9a37b0-3882-4083-a67b-834a4d719fc4" providerId="ADAL" clId="{CB148E7A-2A0D-4530-9780-E43DE22F6681}" dt="2023-10-27T04:42:42.683" v="243" actId="1076"/>
          <ac:spMkLst>
            <pc:docMk/>
            <pc:sldMk cId="3214265452" sldId="378"/>
            <ac:spMk id="7" creationId="{00000000-0000-0000-0000-000000000000}"/>
          </ac:spMkLst>
        </pc:spChg>
      </pc:sldChg>
      <pc:sldChg chg="modAnim">
        <pc:chgData name="Johannes Bjerva" userId="5f9a37b0-3882-4083-a67b-834a4d719fc4" providerId="ADAL" clId="{CB148E7A-2A0D-4530-9780-E43DE22F6681}" dt="2023-10-27T04:39:14.412" v="202"/>
        <pc:sldMkLst>
          <pc:docMk/>
          <pc:sldMk cId="1971431291" sldId="405"/>
        </pc:sldMkLst>
      </pc:sldChg>
      <pc:sldChg chg="modSp mod">
        <pc:chgData name="Johannes Bjerva" userId="5f9a37b0-3882-4083-a67b-834a4d719fc4" providerId="ADAL" clId="{CB148E7A-2A0D-4530-9780-E43DE22F6681}" dt="2023-10-26T09:03:17.683" v="162" actId="1076"/>
        <pc:sldMkLst>
          <pc:docMk/>
          <pc:sldMk cId="2394880373" sldId="438"/>
        </pc:sldMkLst>
        <pc:spChg chg="mod">
          <ac:chgData name="Johannes Bjerva" userId="5f9a37b0-3882-4083-a67b-834a4d719fc4" providerId="ADAL" clId="{CB148E7A-2A0D-4530-9780-E43DE22F6681}" dt="2023-10-26T09:03:17.683" v="162" actId="1076"/>
          <ac:spMkLst>
            <pc:docMk/>
            <pc:sldMk cId="2394880373" sldId="438"/>
            <ac:spMk id="6" creationId="{8F6A4835-E051-A4EF-0809-A48BE4D151AE}"/>
          </ac:spMkLst>
        </pc:spChg>
      </pc:sldChg>
      <pc:sldChg chg="modSp mod">
        <pc:chgData name="Johannes Bjerva" userId="5f9a37b0-3882-4083-a67b-834a4d719fc4" providerId="ADAL" clId="{CB148E7A-2A0D-4530-9780-E43DE22F6681}" dt="2023-10-26T11:44:30.684" v="200" actId="14100"/>
        <pc:sldMkLst>
          <pc:docMk/>
          <pc:sldMk cId="1011739432" sldId="473"/>
        </pc:sldMkLst>
        <pc:spChg chg="mod">
          <ac:chgData name="Johannes Bjerva" userId="5f9a37b0-3882-4083-a67b-834a4d719fc4" providerId="ADAL" clId="{CB148E7A-2A0D-4530-9780-E43DE22F6681}" dt="2023-10-26T11:44:28.608" v="199" actId="14100"/>
          <ac:spMkLst>
            <pc:docMk/>
            <pc:sldMk cId="1011739432" sldId="473"/>
            <ac:spMk id="2" creationId="{3C38F6B1-EAC2-68F9-3BEC-6E3E94B6B416}"/>
          </ac:spMkLst>
        </pc:spChg>
        <pc:spChg chg="mod">
          <ac:chgData name="Johannes Bjerva" userId="5f9a37b0-3882-4083-a67b-834a4d719fc4" providerId="ADAL" clId="{CB148E7A-2A0D-4530-9780-E43DE22F6681}" dt="2023-10-26T11:44:30.684" v="200" actId="14100"/>
          <ac:spMkLst>
            <pc:docMk/>
            <pc:sldMk cId="1011739432" sldId="473"/>
            <ac:spMk id="3" creationId="{4261475C-2459-20E6-E43E-C02DE1D024A6}"/>
          </ac:spMkLst>
        </pc:spChg>
      </pc:sldChg>
      <pc:sldChg chg="modSp">
        <pc:chgData name="Johannes Bjerva" userId="5f9a37b0-3882-4083-a67b-834a4d719fc4" providerId="ADAL" clId="{CB148E7A-2A0D-4530-9780-E43DE22F6681}" dt="2023-10-26T09:33:11.657" v="167" actId="20577"/>
        <pc:sldMkLst>
          <pc:docMk/>
          <pc:sldMk cId="206144644" sldId="481"/>
        </pc:sldMkLst>
        <pc:spChg chg="mod">
          <ac:chgData name="Johannes Bjerva" userId="5f9a37b0-3882-4083-a67b-834a4d719fc4" providerId="ADAL" clId="{CB148E7A-2A0D-4530-9780-E43DE22F6681}" dt="2023-10-26T09:33:11.657" v="167" actId="20577"/>
          <ac:spMkLst>
            <pc:docMk/>
            <pc:sldMk cId="206144644" sldId="481"/>
            <ac:spMk id="3" creationId="{9BF1DF78-8FD0-3ED9-3C6D-4DD986B85D5D}"/>
          </ac:spMkLst>
        </pc:spChg>
      </pc:sldChg>
      <pc:sldChg chg="modSp modAnim">
        <pc:chgData name="Johannes Bjerva" userId="5f9a37b0-3882-4083-a67b-834a4d719fc4" providerId="ADAL" clId="{CB148E7A-2A0D-4530-9780-E43DE22F6681}" dt="2023-10-26T11:47:56.669" v="201" actId="6549"/>
        <pc:sldMkLst>
          <pc:docMk/>
          <pc:sldMk cId="1196969360" sldId="484"/>
        </pc:sldMkLst>
        <pc:spChg chg="mod">
          <ac:chgData name="Johannes Bjerva" userId="5f9a37b0-3882-4083-a67b-834a4d719fc4" providerId="ADAL" clId="{CB148E7A-2A0D-4530-9780-E43DE22F6681}" dt="2023-10-26T11:47:56.669" v="201" actId="6549"/>
          <ac:spMkLst>
            <pc:docMk/>
            <pc:sldMk cId="1196969360" sldId="484"/>
            <ac:spMk id="3" creationId="{0EC6CA68-C893-46A8-939E-CBEB66D613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10/26/2023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259921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143763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305365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3358925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82102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1080671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90522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206981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2322798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20" name="Rektangel 19"/>
          <p:cNvSpPr/>
          <p:nvPr userDrawn="1"/>
        </p:nvSpPr>
        <p:spPr>
          <a:xfrm>
            <a:off x="798591" y="1253595"/>
            <a:ext cx="10173155" cy="369332"/>
          </a:xfrm>
          <a:prstGeom prst="rect">
            <a:avLst/>
          </a:prstGeom>
        </p:spPr>
        <p:txBody>
          <a:bodyPr wrap="square" lIns="0" rtlCol="0">
            <a:spAutoFit/>
          </a:bodyPr>
          <a:lstStyle/>
          <a:p>
            <a:pPr rtl="0"/>
            <a:r>
              <a:rPr lang="en-gb" dirty="0">
                <a:solidFill>
                  <a:srgbClr val="DF6752"/>
                </a:solidFill>
                <a:latin typeface="+mn-lt"/>
              </a:rPr>
              <a:t>- REMEMBER TO DELETE THIS SLIDE BEFORE YOU FINISH YOUR PRESENTATION</a:t>
            </a:r>
            <a:endParaRPr lang="da-DK" dirty="0">
              <a:solidFill>
                <a:srgbClr val="DF6752"/>
              </a:solidFill>
              <a:latin typeface="+mn-lt"/>
            </a:endParaRPr>
          </a:p>
        </p:txBody>
      </p:sp>
      <p:sp>
        <p:nvSpPr>
          <p:cNvPr id="23" name="Text Box 48"/>
          <p:cNvSpPr txBox="1">
            <a:spLocks noChangeArrowheads="1"/>
          </p:cNvSpPr>
          <p:nvPr userDrawn="1"/>
        </p:nvSpPr>
        <p:spPr bwMode="auto">
          <a:xfrm>
            <a:off x="766763" y="1960595"/>
            <a:ext cx="2327618" cy="362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100000"/>
              </a:lnSpc>
              <a:spcAft>
                <a:spcPts val="600"/>
              </a:spcAft>
              <a:defRPr/>
            </a:pPr>
            <a:r>
              <a:rPr lang="en-gb" sz="1000" b="1" spc="300" noProof="1">
                <a:solidFill>
                  <a:schemeClr val="tx1"/>
                </a:solidFill>
                <a:latin typeface="+mn-lt"/>
                <a:cs typeface="Arial" panose="020B0604020202020204" pitchFamily="34" charset="0"/>
              </a:rPr>
              <a:t>AAU POWERPOINT TEMPLATES</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en-gb" sz="900" b="0" dirty="0">
                <a:effectLst/>
                <a:latin typeface="+mn-lt"/>
                <a:ea typeface="Calibri" panose="020F0502020204030204" pitchFamily="34" charset="0"/>
                <a:cs typeface="Times New Roman" panose="02020603050405020304" pitchFamily="18" charset="0"/>
              </a:rPr>
              <a:t>When you open PowerPoint, you can choose between two templates in widescreen (16:9) with the AAU logo in either Danish or English.</a:t>
            </a:r>
            <a:endParaRPr lang="da-DK" sz="900" b="0" dirty="0">
              <a:effectLst/>
              <a:latin typeface="+mn-lt"/>
              <a:ea typeface="Calibri" panose="020F0502020204030204" pitchFamily="34" charset="0"/>
              <a:cs typeface="Times New Roman" panose="02020603050405020304" pitchFamily="18" charset="0"/>
            </a:endParaRPr>
          </a:p>
          <a:p>
            <a:pPr rtl="0">
              <a:lnSpc>
                <a:spcPct val="100000"/>
              </a:lnSpc>
              <a:spcAft>
                <a:spcPts val="1000"/>
              </a:spcAft>
            </a:pPr>
            <a:r>
              <a:rPr lang="en-gb" sz="900" b="0" dirty="0">
                <a:effectLst/>
                <a:latin typeface="+mn-lt"/>
                <a:ea typeface="Calibri" panose="020F0502020204030204" pitchFamily="34" charset="0"/>
                <a:cs typeface="Times New Roman" panose="02020603050405020304" pitchFamily="18" charset="0"/>
              </a:rPr>
              <a:t>You can also download the templates at: </a:t>
            </a:r>
            <a:r>
              <a:rPr lang="en-gb" sz="900" b="0" dirty="0">
                <a:effectLst/>
                <a:latin typeface="+mn-lt"/>
                <a:ea typeface="Calibri" panose="020F0502020204030204" pitchFamily="34" charset="0"/>
                <a:cs typeface="Times New Roman" panose="02020603050405020304" pitchFamily="18" charset="0"/>
                <a:hlinkClick r:id="rId2"/>
              </a:rPr>
              <a:t>www.design.aau.dk/skabeloner/powerpoint</a:t>
            </a:r>
            <a:r>
              <a:rPr lang="en-gb" sz="900" b="0" dirty="0">
                <a:effectLst/>
                <a:latin typeface="+mn-lt"/>
                <a:ea typeface="Calibri" panose="020F0502020204030204" pitchFamily="34" charset="0"/>
                <a:cs typeface="Times New Roman" panose="02020603050405020304" pitchFamily="18" charset="0"/>
              </a:rPr>
              <a:t>You can also download the AAU PowerPoint presentation for inspiration. We will make sure that the AAU PowerPoint presentation available for download is updated with the latest figures and information. When you download the AAU PowerPoint presentation, you can simply delete the slides you do not wish to use in your own presentation. </a:t>
            </a:r>
          </a:p>
          <a:p>
            <a:pPr marL="0" marR="0" lvl="0" indent="0" algn="l" defTabSz="914330" rtl="0" eaLnBrk="0" fontAlgn="auto" latinLnBrk="0" hangingPunct="0">
              <a:lnSpc>
                <a:spcPct val="100000"/>
              </a:lnSpc>
              <a:spcBef>
                <a:spcPts val="0"/>
              </a:spcBef>
              <a:spcAft>
                <a:spcPts val="1000"/>
              </a:spcAft>
              <a:buClrTx/>
              <a:buSzTx/>
              <a:buFontTx/>
              <a:buNone/>
              <a:tabLst/>
              <a:defRPr/>
            </a:pPr>
            <a:r>
              <a:rPr lang="en-gb" sz="1000" b="1" kern="1200" spc="300" noProof="1">
                <a:solidFill>
                  <a:schemeClr val="tx1"/>
                </a:solidFill>
                <a:latin typeface="+mn-lt"/>
                <a:ea typeface="+mn-ea"/>
                <a:cs typeface="Arial" panose="020B0604020202020204" pitchFamily="34" charset="0"/>
              </a:rPr>
              <a:t>FONTS</a:t>
            </a:r>
            <a:br>
              <a:rPr lang="da-DK" sz="1000" b="1" kern="1200" spc="300" noProof="1">
                <a:solidFill>
                  <a:schemeClr val="tx1"/>
                </a:solidFill>
                <a:latin typeface="+mn-lt"/>
                <a:ea typeface="+mn-ea"/>
                <a:cs typeface="Arial" panose="020B0604020202020204" pitchFamily="34" charset="0"/>
              </a:rPr>
            </a:br>
            <a:br>
              <a:rPr lang="da-DK" sz="105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In PowerPoint presentations we use AAU’s secondary font Arial.</a:t>
            </a:r>
          </a:p>
          <a:p>
            <a:pPr rtl="0">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24" name="Text Box 48"/>
          <p:cNvSpPr txBox="1">
            <a:spLocks noChangeArrowheads="1"/>
          </p:cNvSpPr>
          <p:nvPr userDrawn="1"/>
        </p:nvSpPr>
        <p:spPr bwMode="auto">
          <a:xfrm>
            <a:off x="6397256" y="1960595"/>
            <a:ext cx="23276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TEMPLATE COLOURS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You can choose from a range of colours for your backgrounds and graphs.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Right-click the shape you wish to fill with colour and select the paint bucket (Shape fill)</a:t>
            </a:r>
          </a:p>
          <a:p>
            <a:pPr rtl="0"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IMAGE SIZE</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0" noProof="1">
                <a:solidFill>
                  <a:schemeClr val="tx1"/>
                </a:solidFill>
                <a:latin typeface="+mn-lt"/>
                <a:cs typeface="Arial" panose="020B0604020202020204" pitchFamily="34" charset="0"/>
              </a:rPr>
              <a:t>Remember to use high-quality images for your layouts. Avoid making small images larger, the images become very poor quality and appear grainy and unprofessional.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 can search for and download high-quality AAU images in Skyfish. </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Naturally, many high-quality images will increase the overall size of your PowerPoint file. If your PowerPoint file becomes too big, you can resize it when you save your presentation, select </a:t>
            </a:r>
            <a:r>
              <a:rPr lang="en-gb" sz="900" b="1" noProof="1">
                <a:solidFill>
                  <a:schemeClr val="tx1"/>
                </a:solidFill>
                <a:latin typeface="+mn-lt"/>
                <a:cs typeface="Arial" panose="020B0604020202020204" pitchFamily="34" charset="0"/>
              </a:rPr>
              <a:t>Save as</a:t>
            </a:r>
            <a:r>
              <a:rPr lang="en-gb" sz="900" noProof="1">
                <a:solidFill>
                  <a:schemeClr val="tx1"/>
                </a:solidFill>
                <a:latin typeface="+mn-lt"/>
                <a:cs typeface="Arial" panose="020B0604020202020204" pitchFamily="34" charset="0"/>
              </a:rPr>
              <a:t>, </a:t>
            </a:r>
            <a:r>
              <a:rPr lang="en-US" sz="900" noProof="1">
                <a:solidFill>
                  <a:schemeClr val="tx1"/>
                </a:solidFill>
                <a:latin typeface="+mn-lt"/>
                <a:cs typeface="Arial" panose="020B0604020202020204" pitchFamily="34" charset="0"/>
              </a:rPr>
              <a:t>select a destination folder by clicking Browse, </a:t>
            </a:r>
            <a:r>
              <a:rPr lang="en-gb" sz="900" noProof="1">
                <a:solidFill>
                  <a:schemeClr val="tx1"/>
                </a:solidFill>
                <a:latin typeface="+mn-lt"/>
                <a:cs typeface="Arial" panose="020B0604020202020204" pitchFamily="34" charset="0"/>
              </a:rPr>
              <a:t>click the </a:t>
            </a:r>
            <a:r>
              <a:rPr lang="en-gb" sz="900" b="1" noProof="1">
                <a:solidFill>
                  <a:schemeClr val="tx1"/>
                </a:solidFill>
                <a:latin typeface="+mn-lt"/>
                <a:cs typeface="Arial" panose="020B0604020202020204" pitchFamily="34" charset="0"/>
              </a:rPr>
              <a:t>Tools </a:t>
            </a:r>
            <a:r>
              <a:rPr lang="en-gb" sz="900" noProof="1">
                <a:solidFill>
                  <a:schemeClr val="tx1"/>
                </a:solidFill>
                <a:latin typeface="+mn-lt"/>
                <a:cs typeface="Arial" panose="020B0604020202020204" pitchFamily="34" charset="0"/>
              </a:rPr>
              <a:t>button and select</a:t>
            </a:r>
            <a:r>
              <a:rPr lang="en-gb" sz="900" b="1" noProof="1">
                <a:solidFill>
                  <a:schemeClr val="tx1"/>
                </a:solidFill>
                <a:latin typeface="+mn-lt"/>
                <a:cs typeface="Arial" panose="020B0604020202020204" pitchFamily="34" charset="0"/>
              </a:rPr>
              <a:t> Compress pictures. </a:t>
            </a:r>
            <a:r>
              <a:rPr lang="en-gb" sz="900" b="0" noProof="1">
                <a:solidFill>
                  <a:schemeClr val="tx1"/>
                </a:solidFill>
                <a:latin typeface="+mn-lt"/>
                <a:cs typeface="Arial" panose="020B0604020202020204" pitchFamily="34" charset="0"/>
              </a:rPr>
              <a:t>Always select Screen (150 ppi) or above. </a:t>
            </a:r>
          </a:p>
        </p:txBody>
      </p:sp>
      <p:sp>
        <p:nvSpPr>
          <p:cNvPr id="25" name="Text Box 48"/>
          <p:cNvSpPr txBox="1">
            <a:spLocks noChangeArrowheads="1"/>
          </p:cNvSpPr>
          <p:nvPr userDrawn="1"/>
        </p:nvSpPr>
        <p:spPr bwMode="auto">
          <a:xfrm>
            <a:off x="9116078" y="1959811"/>
            <a:ext cx="2285301" cy="37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kern="1200" spc="300" noProof="1">
                <a:solidFill>
                  <a:schemeClr val="tx1"/>
                </a:solidFill>
                <a:latin typeface="+mn-lt"/>
                <a:ea typeface="+mn-ea"/>
                <a:cs typeface="Arial" panose="020B0604020202020204" pitchFamily="34" charset="0"/>
              </a:rPr>
              <a:t>INSERT IMAGES</a:t>
            </a:r>
          </a:p>
          <a:p>
            <a:pPr rtl="0" eaLnBrk="1" hangingPunct="1">
              <a:lnSpc>
                <a:spcPct val="90000"/>
              </a:lnSpc>
              <a:spcAft>
                <a:spcPts val="600"/>
              </a:spcAft>
              <a:defRPr/>
            </a:pPr>
            <a:br>
              <a:rPr lang="da-DK" sz="1100" b="1" kern="1200" noProof="1">
                <a:solidFill>
                  <a:schemeClr val="tx1"/>
                </a:solidFill>
                <a:latin typeface="+mn-lt"/>
                <a:ea typeface="+mn-ea"/>
                <a:cs typeface="Arial" panose="020B0604020202020204" pitchFamily="34" charset="0"/>
              </a:rPr>
            </a:br>
            <a:r>
              <a:rPr lang="en-gb" sz="900" b="0" kern="1200" noProof="1">
                <a:solidFill>
                  <a:schemeClr val="tx1"/>
                </a:solidFill>
                <a:latin typeface="+mn-lt"/>
                <a:ea typeface="+mn-ea"/>
                <a:cs typeface="Arial" panose="020B0604020202020204" pitchFamily="34" charset="0"/>
              </a:rPr>
              <a:t>For layouts containing picture placeholders: Click on the icon in the placeholder or select </a:t>
            </a:r>
            <a:r>
              <a:rPr lang="en-gb" sz="900" b="1" kern="1200" noProof="1">
                <a:solidFill>
                  <a:schemeClr val="tx1"/>
                </a:solidFill>
                <a:latin typeface="+mn-lt"/>
                <a:ea typeface="+mn-ea"/>
                <a:cs typeface="Arial" panose="020B0604020202020204" pitchFamily="34" charset="0"/>
              </a:rPr>
              <a:t>Insert </a:t>
            </a:r>
            <a:r>
              <a:rPr lang="en-gb" sz="900" kern="1200" noProof="1">
                <a:solidFill>
                  <a:schemeClr val="tx1"/>
                </a:solidFill>
                <a:latin typeface="+mn-lt"/>
                <a:ea typeface="+mn-ea"/>
                <a:cs typeface="Arial" panose="020B0604020202020204" pitchFamily="34" charset="0"/>
              </a:rPr>
              <a:t>and click </a:t>
            </a:r>
            <a:r>
              <a:rPr lang="en-gb" sz="900" b="1" kern="1200" noProof="1">
                <a:solidFill>
                  <a:schemeClr val="tx1"/>
                </a:solidFill>
                <a:latin typeface="+mn-lt"/>
                <a:ea typeface="+mn-ea"/>
                <a:cs typeface="Arial" panose="020B0604020202020204" pitchFamily="34" charset="0"/>
              </a:rPr>
              <a:t>Pictures</a:t>
            </a: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The text in the placeholder will not appear in your final presentation  </a:t>
            </a:r>
          </a:p>
          <a:p>
            <a:pPr rtl="0" eaLnBrk="1" hangingPunct="1">
              <a:lnSpc>
                <a:spcPct val="90000"/>
              </a:lnSpc>
              <a:spcAft>
                <a:spcPts val="600"/>
              </a:spcAft>
              <a:defRPr/>
            </a:pPr>
            <a:endParaRPr lang="da-DK" sz="1000" b="1" noProof="1">
              <a:solidFill>
                <a:schemeClr val="tx1"/>
              </a:solidFill>
              <a:latin typeface="+mn-lt"/>
              <a:cs typeface="Arial" panose="020B0604020202020204" pitchFamily="34" charset="0"/>
            </a:endParaRPr>
          </a:p>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CROP IMAGES</a:t>
            </a:r>
          </a:p>
          <a:p>
            <a:pPr rtl="0" eaLnBrk="1" hangingPunct="1">
              <a:lnSpc>
                <a:spcPct val="90000"/>
              </a:lnSpc>
              <a:spcAft>
                <a:spcPts val="600"/>
              </a:spcAft>
              <a:defRPr/>
            </a:pPr>
            <a:br>
              <a:rPr lang="da-DK" sz="1000" b="1"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1.</a:t>
            </a:r>
            <a:r>
              <a:rPr lang="en-gb" sz="900" b="0" noProof="1">
                <a:solidFill>
                  <a:schemeClr val="tx1"/>
                </a:solidFill>
                <a:latin typeface="+mn-lt"/>
                <a:cs typeface="Arial" panose="020B0604020202020204" pitchFamily="34" charset="0"/>
              </a:rPr>
              <a:t> Select the image you want to crop, </a:t>
            </a:r>
            <a:r>
              <a:rPr lang="en-gb" sz="900" b="0" i="1" noProof="1">
                <a:solidFill>
                  <a:schemeClr val="tx1"/>
                </a:solidFill>
                <a:latin typeface="+mn-lt"/>
                <a:cs typeface="Arial" panose="020B0604020202020204" pitchFamily="34" charset="0"/>
              </a:rPr>
              <a:t>(rightclick</a:t>
            </a:r>
            <a:r>
              <a:rPr lang="en-gb" sz="900" b="0" i="1" baseline="0" noProof="1">
                <a:solidFill>
                  <a:schemeClr val="tx1"/>
                </a:solidFill>
                <a:latin typeface="+mn-lt"/>
                <a:cs typeface="Arial" panose="020B0604020202020204" pitchFamily="34" charset="0"/>
              </a:rPr>
              <a:t> on image and </a:t>
            </a:r>
            <a:r>
              <a:rPr lang="en-gb" sz="900" b="0" i="1" noProof="1">
                <a:solidFill>
                  <a:schemeClr val="tx1"/>
                </a:solidFill>
                <a:latin typeface="+mn-lt"/>
                <a:cs typeface="Arial" panose="020B0604020202020204" pitchFamily="34" charset="0"/>
              </a:rPr>
              <a:t>click on the </a:t>
            </a:r>
            <a:r>
              <a:rPr lang="en-gb" sz="900" b="1" i="1" noProof="1">
                <a:solidFill>
                  <a:schemeClr val="tx1"/>
                </a:solidFill>
                <a:latin typeface="+mn-lt"/>
                <a:cs typeface="Arial" panose="020B0604020202020204" pitchFamily="34" charset="0"/>
              </a:rPr>
              <a:t>Crop </a:t>
            </a:r>
            <a:r>
              <a:rPr lang="en-gb" sz="900" b="0" i="1" noProof="1">
                <a:solidFill>
                  <a:schemeClr val="tx1"/>
                </a:solidFill>
                <a:latin typeface="+mn-lt"/>
                <a:cs typeface="Arial" panose="020B0604020202020204" pitchFamily="34" charset="0"/>
              </a:rPr>
              <a:t>icon) </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2. </a:t>
            </a:r>
            <a:r>
              <a:rPr lang="en-gb" sz="900" b="0" noProof="1">
                <a:solidFill>
                  <a:schemeClr val="tx1"/>
                </a:solidFill>
                <a:latin typeface="+mn-lt"/>
                <a:cs typeface="Arial" panose="020B0604020202020204" pitchFamily="34" charset="0"/>
              </a:rPr>
              <a:t>To scale the image (resize the image proportionally), hold the </a:t>
            </a:r>
            <a:r>
              <a:rPr lang="en-gb" sz="900" b="1" noProof="1">
                <a:solidFill>
                  <a:schemeClr val="tx1"/>
                </a:solidFill>
                <a:latin typeface="+mn-lt"/>
                <a:cs typeface="Arial" panose="020B0604020202020204" pitchFamily="34" charset="0"/>
              </a:rPr>
              <a:t>SHIFT</a:t>
            </a:r>
            <a:r>
              <a:rPr lang="en-gb" sz="900" b="0" noProof="1">
                <a:solidFill>
                  <a:schemeClr val="tx1"/>
                </a:solidFill>
                <a:latin typeface="+mn-lt"/>
                <a:cs typeface="Arial" panose="020B0604020202020204" pitchFamily="34" charset="0"/>
              </a:rPr>
              <a:t> key while you drag one of the four corner handles</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3. </a:t>
            </a:r>
            <a:r>
              <a:rPr lang="en-gb" sz="900" b="0" noProof="1">
                <a:solidFill>
                  <a:schemeClr val="tx1"/>
                </a:solidFill>
                <a:latin typeface="+mn-lt"/>
                <a:cs typeface="Arial" panose="020B0604020202020204" pitchFamily="34" charset="0"/>
              </a:rPr>
              <a:t>Right-click the image and select </a:t>
            </a:r>
            <a:r>
              <a:rPr lang="en-gb" sz="900" b="1" noProof="1">
                <a:solidFill>
                  <a:schemeClr val="tx1"/>
                </a:solidFill>
                <a:latin typeface="+mn-lt"/>
                <a:cs typeface="Arial" panose="020B0604020202020204" pitchFamily="34" charset="0"/>
              </a:rPr>
              <a:t>Send to back</a:t>
            </a:r>
          </a:p>
          <a:p>
            <a:pPr rtl="0" eaLnBrk="1" hangingPunct="1">
              <a:lnSpc>
                <a:spcPct val="90000"/>
              </a:lnSpc>
              <a:spcAft>
                <a:spcPts val="600"/>
              </a:spcAft>
              <a:defRPr/>
            </a:pPr>
            <a:r>
              <a:rPr lang="en-gb" sz="900" b="1" noProof="1">
                <a:solidFill>
                  <a:schemeClr val="tx1"/>
                </a:solidFill>
                <a:latin typeface="+mn-lt"/>
                <a:cs typeface="Arial" panose="020B0604020202020204" pitchFamily="34" charset="0"/>
              </a:rPr>
              <a:t>Quick tip: </a:t>
            </a:r>
            <a:r>
              <a:rPr lang="en-gb" sz="900" b="0" noProof="1">
                <a:solidFill>
                  <a:schemeClr val="tx1"/>
                </a:solidFill>
                <a:latin typeface="+mn-lt"/>
                <a:cs typeface="Arial" panose="020B0604020202020204" pitchFamily="34" charset="0"/>
              </a:rPr>
              <a:t>If you delete the image and replace it with a new image, this image may appear in front of the text and graphics. If this happens, right-click the image and select </a:t>
            </a:r>
            <a:r>
              <a:rPr lang="en-gb" sz="900" b="1" noProof="1">
                <a:solidFill>
                  <a:schemeClr val="tx1"/>
                </a:solidFill>
                <a:latin typeface="+mn-lt"/>
                <a:cs typeface="Arial" panose="020B0604020202020204" pitchFamily="34" charset="0"/>
              </a:rPr>
              <a:t>Send to back</a:t>
            </a:r>
          </a:p>
        </p:txBody>
      </p:sp>
      <p:sp>
        <p:nvSpPr>
          <p:cNvPr id="26" name="Text Box 48"/>
          <p:cNvSpPr txBox="1">
            <a:spLocks noChangeArrowheads="1"/>
          </p:cNvSpPr>
          <p:nvPr userDrawn="1"/>
        </p:nvSpPr>
        <p:spPr bwMode="auto">
          <a:xfrm>
            <a:off x="9116078" y="5823191"/>
            <a:ext cx="2517848"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lnSpc>
                <a:spcPct val="90000"/>
              </a:lnSpc>
              <a:spcAft>
                <a:spcPts val="600"/>
              </a:spcAft>
              <a:defRPr/>
            </a:pPr>
            <a:r>
              <a:rPr lang="en-gb" sz="1000" b="1" spc="300" noProof="1">
                <a:solidFill>
                  <a:schemeClr val="tx1"/>
                </a:solidFill>
                <a:latin typeface="+mn-lt"/>
                <a:cs typeface="Arial" panose="020B0604020202020204" pitchFamily="34" charset="0"/>
              </a:rPr>
              <a:t>MORE INFORMATION</a:t>
            </a:r>
          </a:p>
          <a:p>
            <a:pPr rtl="0" eaLnBrk="1" hangingPunct="1">
              <a:lnSpc>
                <a:spcPct val="90000"/>
              </a:lnSpc>
              <a:spcAft>
                <a:spcPts val="600"/>
              </a:spcAft>
              <a:defRPr/>
            </a:pPr>
            <a:r>
              <a:rPr lang="en-gb" sz="900" b="0" noProof="1">
                <a:solidFill>
                  <a:schemeClr val="tx1"/>
                </a:solidFill>
                <a:latin typeface="+mn-lt"/>
                <a:cs typeface="Arial" panose="020B0604020202020204" pitchFamily="34" charset="0"/>
              </a:rPr>
              <a:t>You’ll find more information at</a:t>
            </a:r>
            <a:br>
              <a:rPr lang="da-DK" sz="900" b="0" baseline="0" noProof="1">
                <a:solidFill>
                  <a:schemeClr val="tx1"/>
                </a:solidFill>
                <a:latin typeface="+mn-lt"/>
                <a:cs typeface="Arial" panose="020B0604020202020204" pitchFamily="34" charset="0"/>
              </a:rPr>
            </a:br>
            <a:r>
              <a:rPr lang="en-gb" sz="900" b="0" kern="1200" dirty="0">
                <a:solidFill>
                  <a:schemeClr val="tx1"/>
                </a:solidFill>
                <a:effectLst/>
                <a:latin typeface="+mn-lt"/>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n-lt"/>
              <a:cs typeface="Arial" panose="020B0604020202020204" pitchFamily="34" charset="0"/>
            </a:endParaRPr>
          </a:p>
        </p:txBody>
      </p:sp>
      <p:sp>
        <p:nvSpPr>
          <p:cNvPr id="27" name="Text Box 48"/>
          <p:cNvSpPr txBox="1">
            <a:spLocks noChangeArrowheads="1"/>
          </p:cNvSpPr>
          <p:nvPr userDrawn="1"/>
        </p:nvSpPr>
        <p:spPr bwMode="auto">
          <a:xfrm>
            <a:off x="3557551"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en-gb" sz="1000" b="1" kern="1200" spc="300" noProof="1">
                <a:solidFill>
                  <a:schemeClr val="tx1"/>
                </a:solidFill>
                <a:latin typeface="+mn-lt"/>
                <a:ea typeface="+mn-ea"/>
                <a:cs typeface="Arial" panose="020B0604020202020204" pitchFamily="34" charset="0"/>
              </a:rPr>
              <a:t>INSERT A NEW SLIDE</a:t>
            </a:r>
            <a:r>
              <a:rPr lang="en-gb" sz="900" b="0" kern="1200" spc="0" noProof="1">
                <a:solidFill>
                  <a:schemeClr val="tx1"/>
                </a:solidFill>
                <a:latin typeface="+mn-lt"/>
                <a:ea typeface="+mn-ea"/>
                <a:cs typeface="Arial" panose="020B0604020202020204" pitchFamily="34" charset="0"/>
              </a:rPr>
              <a:t> </a:t>
            </a:r>
          </a:p>
          <a:p>
            <a:pPr marL="0" marR="0" lvl="0" indent="0" algn="l" defTabSz="914330" rtl="0" eaLnBrk="1" fontAlgn="auto" latinLnBrk="0" hangingPunct="1">
              <a:lnSpc>
                <a:spcPct val="100000"/>
              </a:lnSpc>
              <a:spcBef>
                <a:spcPts val="0"/>
              </a:spcBef>
              <a:spcAft>
                <a:spcPts val="600"/>
              </a:spcAft>
              <a:buClrTx/>
              <a:buSzTx/>
              <a:buFontTx/>
              <a:buNone/>
              <a:tabLst/>
              <a:defRPr/>
            </a:pPr>
            <a:r>
              <a:rPr lang="en-gb" sz="900" b="0" kern="1200" spc="0" noProof="1">
                <a:solidFill>
                  <a:schemeClr val="tx1"/>
                </a:solidFill>
                <a:latin typeface="+mn-lt"/>
                <a:ea typeface="+mn-ea"/>
                <a:cs typeface="Arial" panose="020B0604020202020204" pitchFamily="34" charset="0"/>
              </a:rPr>
              <a:t> </a:t>
            </a:r>
            <a:br>
              <a:rPr lang="da-DK" sz="800" b="1" kern="1200" noProof="1">
                <a:solidFill>
                  <a:schemeClr val="tx1"/>
                </a:solidFill>
                <a:latin typeface="+mn-lt"/>
                <a:ea typeface="+mn-ea"/>
                <a:cs typeface="Arial" panose="020B0604020202020204" pitchFamily="34" charset="0"/>
              </a:rPr>
            </a:br>
            <a:r>
              <a:rPr lang="en-gb" sz="900" b="1" kern="1200" noProof="1">
                <a:solidFill>
                  <a:schemeClr val="tx1"/>
                </a:solidFill>
                <a:latin typeface="+mn-lt"/>
                <a:ea typeface="+mn-ea"/>
                <a:cs typeface="Arial" panose="020B0604020202020204" pitchFamily="34" charset="0"/>
              </a:rPr>
              <a:t>1. </a:t>
            </a:r>
            <a:r>
              <a:rPr lang="en-gb" sz="900" kern="1200" noProof="1">
                <a:solidFill>
                  <a:schemeClr val="tx1"/>
                </a:solidFill>
                <a:latin typeface="+mn-lt"/>
                <a:ea typeface="+mn-ea"/>
                <a:cs typeface="Arial" panose="020B0604020202020204" pitchFamily="34" charset="0"/>
              </a:rPr>
              <a:t>Click </a:t>
            </a:r>
            <a:r>
              <a:rPr lang="en-gb" sz="900" b="1" kern="1200" noProof="1">
                <a:solidFill>
                  <a:schemeClr val="tx1"/>
                </a:solidFill>
                <a:latin typeface="+mn-lt"/>
                <a:ea typeface="+mn-ea"/>
                <a:cs typeface="Arial" panose="020B0604020202020204" pitchFamily="34" charset="0"/>
              </a:rPr>
              <a:t>Home</a:t>
            </a:r>
          </a:p>
          <a:p>
            <a:pPr rtl="0" eaLnBrk="1" hangingPunct="1">
              <a:lnSpc>
                <a:spcPct val="100000"/>
              </a:lnSpc>
              <a:spcAft>
                <a:spcPts val="600"/>
              </a:spcAft>
              <a:defRPr/>
            </a:pPr>
            <a:r>
              <a:rPr lang="en-gb" sz="900" b="1" noProof="1">
                <a:solidFill>
                  <a:schemeClr val="tx1"/>
                </a:solidFill>
                <a:latin typeface="+mn-lt"/>
                <a:cs typeface="Arial" panose="020B0604020202020204" pitchFamily="34" charset="0"/>
              </a:rPr>
              <a:t>2. </a:t>
            </a:r>
            <a:r>
              <a:rPr lang="en-gb" sz="900" noProof="1">
                <a:solidFill>
                  <a:schemeClr val="tx1"/>
                </a:solidFill>
                <a:latin typeface="+mn-lt"/>
                <a:cs typeface="Arial" panose="020B0604020202020204" pitchFamily="34" charset="0"/>
              </a:rPr>
              <a:t>If you want to duplicate a slide layout, select the slide you wish to duplicate and click the top half of the </a:t>
            </a:r>
            <a:r>
              <a:rPr lang="en-gb" sz="900" b="1" noProof="1">
                <a:solidFill>
                  <a:schemeClr val="tx1"/>
                </a:solidFill>
                <a:latin typeface="+mn-lt"/>
                <a:cs typeface="Arial" panose="020B0604020202020204" pitchFamily="34" charset="0"/>
              </a:rPr>
              <a:t>New slide</a:t>
            </a:r>
            <a:r>
              <a:rPr lang="en-gb" sz="900" noProof="1">
                <a:solidFill>
                  <a:schemeClr val="tx1"/>
                </a:solidFill>
                <a:latin typeface="+mn-lt"/>
                <a:cs typeface="Arial" panose="020B0604020202020204" pitchFamily="34" charset="0"/>
              </a:rPr>
              <a:t> button.  Click the bottom half of the New slide button to view the selection of layouts available with the AAU design. </a:t>
            </a:r>
          </a:p>
          <a:p>
            <a:pPr rtl="0" eaLnBrk="1" hangingPunct="1">
              <a:spcAft>
                <a:spcPts val="600"/>
              </a:spcAft>
              <a:defRPr/>
            </a:pPr>
            <a:endParaRPr lang="da-DK" altLang="da-DK" sz="900" baseline="0" noProof="1">
              <a:solidFill>
                <a:schemeClr val="tx1"/>
              </a:solidFill>
              <a:latin typeface="+mn-lt"/>
              <a:cs typeface="Arial" panose="020B0604020202020204" pitchFamily="34" charset="0"/>
            </a:endParaRPr>
          </a:p>
          <a:p>
            <a:pPr rtl="0" eaLnBrk="1" hangingPunct="1">
              <a:lnSpc>
                <a:spcPct val="90000"/>
              </a:lnSpc>
              <a:spcAft>
                <a:spcPts val="0"/>
              </a:spcAft>
              <a:defRPr/>
            </a:pPr>
            <a:r>
              <a:rPr lang="en-gb" sz="1000" b="1" kern="1200" spc="300" noProof="1">
                <a:solidFill>
                  <a:schemeClr val="tx1"/>
                </a:solidFill>
                <a:latin typeface="+mn-lt"/>
                <a:ea typeface="+mn-ea"/>
                <a:cs typeface="Arial" panose="020B0604020202020204" pitchFamily="34" charset="0"/>
              </a:rPr>
              <a:t>GRIDLINES AND GUIDES</a:t>
            </a:r>
          </a:p>
          <a:p>
            <a:pPr rtl="0" eaLnBrk="1" hangingPunct="1">
              <a:lnSpc>
                <a:spcPct val="90000"/>
              </a:lnSpc>
              <a:spcAft>
                <a:spcPts val="0"/>
              </a:spcAft>
              <a:defRPr/>
            </a:pPr>
            <a:endParaRPr lang="da-DK" sz="1000" b="1" kern="1200" spc="3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0" kern="1200" noProof="1">
                <a:solidFill>
                  <a:schemeClr val="tx1"/>
                </a:solidFill>
                <a:latin typeface="+mn-lt"/>
                <a:ea typeface="+mn-ea"/>
                <a:cs typeface="Arial" panose="020B0604020202020204" pitchFamily="34" charset="0"/>
              </a:rPr>
              <a:t>You can use gridlines and guides to help you align and place objects and improve the overall design and layout of your presentation.</a:t>
            </a:r>
            <a:r>
              <a:rPr lang="en-gb" sz="900" b="1" kern="1200" noProof="1">
                <a:solidFill>
                  <a:schemeClr val="tx1"/>
                </a:solidFill>
                <a:latin typeface="+mn-lt"/>
                <a:ea typeface="+mn-ea"/>
                <a:cs typeface="Arial" panose="020B0604020202020204" pitchFamily="34" charset="0"/>
              </a:rPr>
              <a:t> </a:t>
            </a:r>
            <a:r>
              <a:rPr lang="en-gb" sz="900" b="0" kern="1200" noProof="1">
                <a:solidFill>
                  <a:schemeClr val="tx1"/>
                </a:solidFill>
                <a:latin typeface="+mn-lt"/>
                <a:ea typeface="+mn-ea"/>
                <a:cs typeface="Arial" panose="020B0604020202020204" pitchFamily="34" charset="0"/>
              </a:rPr>
              <a:t>To view gridlines and guides: </a:t>
            </a:r>
            <a:endParaRPr lang="da-DK" sz="900" b="0" kern="1200" noProof="1">
              <a:solidFill>
                <a:schemeClr val="tx1"/>
              </a:solidFill>
              <a:latin typeface="+mn-lt"/>
              <a:ea typeface="+mn-ea"/>
              <a:cs typeface="Arial" panose="020B0604020202020204" pitchFamily="34" charset="0"/>
            </a:endParaRP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1.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View</a:t>
            </a:r>
          </a:p>
          <a:p>
            <a:pPr rtl="0" eaLnBrk="1" hangingPunct="1">
              <a:lnSpc>
                <a:spcPct val="90000"/>
              </a:lnSpc>
              <a:spcAft>
                <a:spcPts val="600"/>
              </a:spcAft>
              <a:defRPr/>
            </a:pPr>
            <a:r>
              <a:rPr lang="en-gb" sz="900" b="1" kern="1200" noProof="1">
                <a:solidFill>
                  <a:schemeClr val="tx1"/>
                </a:solidFill>
                <a:latin typeface="+mn-lt"/>
                <a:ea typeface="+mn-ea"/>
                <a:cs typeface="Arial" panose="020B0604020202020204" pitchFamily="34" charset="0"/>
              </a:rPr>
              <a:t>2. </a:t>
            </a:r>
            <a:r>
              <a:rPr lang="en-gb" sz="900" b="0" kern="1200" noProof="1">
                <a:solidFill>
                  <a:schemeClr val="tx1"/>
                </a:solidFill>
                <a:latin typeface="+mn-lt"/>
                <a:ea typeface="+mn-ea"/>
                <a:cs typeface="Arial" panose="020B0604020202020204" pitchFamily="34" charset="0"/>
              </a:rPr>
              <a:t>Select </a:t>
            </a:r>
            <a:r>
              <a:rPr lang="en-gb" sz="900" b="1" kern="1200" noProof="1">
                <a:solidFill>
                  <a:schemeClr val="tx1"/>
                </a:solidFill>
                <a:latin typeface="+mn-lt"/>
                <a:ea typeface="+mn-ea"/>
                <a:cs typeface="Arial" panose="020B0604020202020204" pitchFamily="34" charset="0"/>
              </a:rPr>
              <a:t>Gridlines </a:t>
            </a:r>
            <a:r>
              <a:rPr lang="en-gb" sz="900" b="0" kern="1200" noProof="1">
                <a:solidFill>
                  <a:schemeClr val="tx1"/>
                </a:solidFill>
                <a:latin typeface="+mn-lt"/>
                <a:ea typeface="+mn-ea"/>
                <a:cs typeface="Arial" panose="020B0604020202020204" pitchFamily="34" charset="0"/>
              </a:rPr>
              <a:t>and/or </a:t>
            </a:r>
            <a:r>
              <a:rPr lang="en-gb" sz="900" b="1" kern="1200" noProof="1">
                <a:solidFill>
                  <a:schemeClr val="tx1"/>
                </a:solidFill>
                <a:latin typeface="+mn-lt"/>
                <a:ea typeface="+mn-ea"/>
                <a:cs typeface="Arial" panose="020B0604020202020204" pitchFamily="34" charset="0"/>
              </a:rPr>
              <a:t>Guides</a:t>
            </a:r>
          </a:p>
          <a:p>
            <a:pPr rtl="0" eaLnBrk="1" hangingPunct="1">
              <a:lnSpc>
                <a:spcPct val="90000"/>
              </a:lnSpc>
              <a:spcAft>
                <a:spcPts val="600"/>
              </a:spcAft>
              <a:defRPr/>
            </a:pPr>
            <a:r>
              <a:rPr lang="en-gb" sz="900" b="1" kern="1200" noProof="1">
                <a:solidFill>
                  <a:srgbClr val="DF6752"/>
                </a:solidFill>
                <a:latin typeface="+mn-lt"/>
                <a:ea typeface="+mn-ea"/>
                <a:cs typeface="Arial" panose="020B0604020202020204" pitchFamily="34" charset="0"/>
              </a:rPr>
              <a:t>Quick tip: </a:t>
            </a:r>
            <a:r>
              <a:rPr lang="en-gb" sz="900" b="0" kern="1200" noProof="1">
                <a:solidFill>
                  <a:srgbClr val="DF6752"/>
                </a:solidFill>
                <a:latin typeface="+mn-lt"/>
                <a:ea typeface="+mn-ea"/>
                <a:cs typeface="Arial" panose="020B0604020202020204" pitchFamily="34" charset="0"/>
              </a:rPr>
              <a:t>Press </a:t>
            </a:r>
            <a:r>
              <a:rPr lang="en-gb" sz="900" b="1" kern="1200" noProof="1">
                <a:solidFill>
                  <a:srgbClr val="DF6752"/>
                </a:solidFill>
                <a:latin typeface="+mn-lt"/>
                <a:ea typeface="+mn-ea"/>
                <a:cs typeface="Arial" panose="020B0604020202020204" pitchFamily="34" charset="0"/>
              </a:rPr>
              <a:t>Alt + F9 </a:t>
            </a:r>
            <a:r>
              <a:rPr lang="en-gb" sz="900" b="0" kern="1200" noProof="1">
                <a:solidFill>
                  <a:srgbClr val="DF6752"/>
                </a:solidFill>
                <a:latin typeface="+mn-lt"/>
                <a:ea typeface="+mn-ea"/>
                <a:cs typeface="Arial" panose="020B0604020202020204" pitchFamily="34" charset="0"/>
              </a:rPr>
              <a:t>to show gridlines</a:t>
            </a:r>
          </a:p>
          <a:p>
            <a:pPr rtl="0"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2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29" name="Billede 36"/>
          <p:cNvPicPr>
            <a:picLocks noChangeAspect="1"/>
          </p:cNvPicPr>
          <p:nvPr userDrawn="1"/>
        </p:nvPicPr>
        <p:blipFill>
          <a:blip r:embed="rId4"/>
          <a:stretch>
            <a:fillRect/>
          </a:stretch>
        </p:blipFill>
        <p:spPr>
          <a:xfrm>
            <a:off x="11265672" y="3797099"/>
            <a:ext cx="416717" cy="397335"/>
          </a:xfrm>
          <a:prstGeom prst="rect">
            <a:avLst/>
          </a:prstGeom>
        </p:spPr>
      </p:pic>
      <p:sp>
        <p:nvSpPr>
          <p:cNvPr id="31" name="Rektangel 30"/>
          <p:cNvSpPr/>
          <p:nvPr userDrawn="1"/>
        </p:nvSpPr>
        <p:spPr>
          <a:xfrm>
            <a:off x="792163" y="657225"/>
            <a:ext cx="6096000" cy="1200329"/>
          </a:xfrm>
          <a:prstGeom prst="rect">
            <a:avLst/>
          </a:prstGeom>
        </p:spPr>
        <p:txBody>
          <a:bodyPr lIns="0" rtlCol="0">
            <a:spAutoFit/>
          </a:bodyPr>
          <a:lstStyle/>
          <a:p>
            <a:pPr rtl="0"/>
            <a:r>
              <a:rPr lang="en-gb" sz="3600" b="1" spc="300" dirty="0">
                <a:latin typeface="+mn-lt"/>
              </a:rPr>
              <a:t>USER GUIDE</a:t>
            </a:r>
            <a:br>
              <a:rPr lang="en-US" sz="3600" b="1" spc="300" dirty="0">
                <a:latin typeface="+mn-lt"/>
              </a:rPr>
            </a:br>
            <a:endParaRPr lang="da-DK" sz="3600" b="1" spc="300" dirty="0">
              <a:latin typeface="+mn-lt"/>
            </a:endParaRPr>
          </a:p>
        </p:txBody>
      </p:sp>
      <p:pic>
        <p:nvPicPr>
          <p:cNvPr id="3" name="Picture 2"/>
          <p:cNvPicPr>
            <a:picLocks noChangeAspect="1"/>
          </p:cNvPicPr>
          <p:nvPr userDrawn="1"/>
        </p:nvPicPr>
        <p:blipFill>
          <a:blip r:embed="rId5"/>
          <a:stretch>
            <a:fillRect/>
          </a:stretch>
        </p:blipFill>
        <p:spPr>
          <a:xfrm>
            <a:off x="5698901" y="2300596"/>
            <a:ext cx="307151" cy="517606"/>
          </a:xfrm>
          <a:prstGeom prst="rect">
            <a:avLst/>
          </a:prstGeom>
        </p:spPr>
      </p:pic>
    </p:spTree>
    <p:extLst>
      <p:ext uri="{BB962C8B-B14F-4D97-AF65-F5344CB8AC3E}">
        <p14:creationId xmlns:p14="http://schemas.microsoft.com/office/powerpoint/2010/main" val="67192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61197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INSERT NAME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BREAK</a:t>
            </a:r>
            <a:br>
              <a:rPr lang="en-US" dirty="0"/>
            </a:br>
            <a:r>
              <a:rPr lang="en-US" dirty="0"/>
              <a:t>HEADLINE</a:t>
            </a:r>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90" y="5768340"/>
            <a:ext cx="683838" cy="800590"/>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CLICK TO EDIT </a:t>
            </a:r>
            <a:br>
              <a:rPr lang="en-US" dirty="0"/>
            </a:br>
            <a:r>
              <a:rPr lang="en-US" dirty="0"/>
              <a:t>TITLE</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dirty="0" err="1"/>
              <a:t>Insert</a:t>
            </a:r>
            <a:r>
              <a:rPr lang="da-DK" dirty="0"/>
              <a:t> </a:t>
            </a:r>
            <a:r>
              <a:rPr lang="da-DK" dirty="0" err="1"/>
              <a:t>bullets</a:t>
            </a:r>
            <a:endParaRPr lang="da-DK" dirty="0"/>
          </a:p>
        </p:txBody>
      </p:sp>
      <p:sp>
        <p:nvSpPr>
          <p:cNvPr id="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766763" y="657225"/>
            <a:ext cx="4516438" cy="1473911"/>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766763" y="2220511"/>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
        <p:nvSpPr>
          <p:cNvPr id="50"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766763" y="663113"/>
            <a:ext cx="5744569" cy="1436992"/>
          </a:xfrm>
          <a:prstGeom prst="rect">
            <a:avLst/>
          </a:prstGeom>
        </p:spPr>
        <p:txBody>
          <a:bodyPr lIns="0" tIns="0"/>
          <a:lstStyle>
            <a:lvl1pPr>
              <a:defRPr sz="3600">
                <a:latin typeface="+mn-lt"/>
              </a:defRPr>
            </a:lvl1pPr>
          </a:lstStyle>
          <a:p>
            <a:r>
              <a:rPr lang="en-US" dirty="0"/>
              <a:t>CLICK TO EDIT</a:t>
            </a:r>
            <a:br>
              <a:rPr lang="en-US" dirty="0"/>
            </a:br>
            <a:r>
              <a:rPr lang="en-US" dirty="0"/>
              <a:t>TITLE</a:t>
            </a:r>
          </a:p>
        </p:txBody>
      </p:sp>
      <p:sp>
        <p:nvSpPr>
          <p:cNvPr id="11" name="Pladsholder til diagram 10"/>
          <p:cNvSpPr>
            <a:spLocks noGrp="1"/>
          </p:cNvSpPr>
          <p:nvPr>
            <p:ph type="chart" sz="quarter" idx="12"/>
          </p:nvPr>
        </p:nvSpPr>
        <p:spPr>
          <a:xfrm>
            <a:off x="6888163" y="2205037"/>
            <a:ext cx="4732337" cy="3572737"/>
          </a:xfrm>
        </p:spPr>
        <p:txBody>
          <a:bodyPr/>
          <a:lstStyle/>
          <a:p>
            <a:r>
              <a:rPr lang="en-US"/>
              <a:t>Click icon to add chart</a:t>
            </a:r>
            <a:endParaRPr lang="da-DK" dirty="0"/>
          </a:p>
        </p:txBody>
      </p:sp>
      <p:sp>
        <p:nvSpPr>
          <p:cNvPr id="13" name="Pladsholder til tekst 12"/>
          <p:cNvSpPr>
            <a:spLocks noGrp="1"/>
          </p:cNvSpPr>
          <p:nvPr>
            <p:ph type="body" sz="quarter" idx="13" hasCustomPrompt="1"/>
          </p:nvPr>
        </p:nvSpPr>
        <p:spPr>
          <a:xfrm>
            <a:off x="766764" y="2205038"/>
            <a:ext cx="5744568"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8" name="Pladsholder til tekst 6"/>
          <p:cNvSpPr>
            <a:spLocks noGrp="1"/>
          </p:cNvSpPr>
          <p:nvPr>
            <p:ph type="body" sz="quarter" idx="14"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766763" y="657225"/>
            <a:ext cx="5433070" cy="1402687"/>
          </a:xfrm>
          <a:prstGeom prst="rect">
            <a:avLst/>
          </a:prstGeom>
        </p:spPr>
        <p:txBody>
          <a:bodyPr lIns="0" tIns="0"/>
          <a:lstStyle>
            <a:lvl1pPr>
              <a:defRPr sz="3600" baseline="0">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5433070"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8"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INSERT POWERPOINT- OR NAME OF DEPARTMENT</a:t>
            </a:r>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766763" y="657225"/>
            <a:ext cx="5197983" cy="1357254"/>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sp>
        <p:nvSpPr>
          <p:cNvPr id="4" name="Pladsholder til tekst 3"/>
          <p:cNvSpPr>
            <a:spLocks noGrp="1"/>
          </p:cNvSpPr>
          <p:nvPr>
            <p:ph type="body" sz="quarter" idx="12" hasCustomPrompt="1"/>
          </p:nvPr>
        </p:nvSpPr>
        <p:spPr>
          <a:xfrm>
            <a:off x="766763" y="2205038"/>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13"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766762" y="657225"/>
            <a:ext cx="4503737" cy="1471230"/>
          </a:xfrm>
          <a:prstGeom prst="rect">
            <a:avLst/>
          </a:prstGeom>
        </p:spPr>
        <p:txBody>
          <a:bodyPr lIns="0" tIns="0"/>
          <a:lstStyle>
            <a:lvl1pPr>
              <a:defRPr sz="3600" baseline="0">
                <a:solidFill>
                  <a:schemeClr val="bg1"/>
                </a:solidFill>
                <a:latin typeface="+mn-lt"/>
              </a:defRPr>
            </a:lvl1pPr>
          </a:lstStyle>
          <a:p>
            <a:r>
              <a:rPr lang="en-US" dirty="0"/>
              <a:t>CLICK TO EDIT</a:t>
            </a:r>
            <a:br>
              <a:rPr lang="en-US" dirty="0"/>
            </a:br>
            <a:r>
              <a:rPr lang="en-US" dirty="0"/>
              <a:t>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766763" y="2205038"/>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bullets</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6"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solidFill>
                  <a:schemeClr val="bg1"/>
                </a:solidFill>
                <a:latin typeface="+mn-lt"/>
              </a:defRPr>
            </a:lvl1pPr>
          </a:lstStyle>
          <a:p>
            <a:pPr lvl="0"/>
            <a:r>
              <a:rPr lang="da-DK" dirty="0"/>
              <a:t>INSERT POWERPOINT- OR NAME OF DEPARTMENT</a:t>
            </a:r>
          </a:p>
        </p:txBody>
      </p:sp>
      <p:pic>
        <p:nvPicPr>
          <p:cNvPr id="55" name="Billede 5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48" y="6338917"/>
            <a:ext cx="1002541" cy="265095"/>
          </a:xfrm>
          <a:prstGeom prst="rect">
            <a:avLst/>
          </a:prstGeom>
        </p:spPr>
      </p:pic>
    </p:spTree>
    <p:extLst>
      <p:ext uri="{BB962C8B-B14F-4D97-AF65-F5344CB8AC3E}">
        <p14:creationId xmlns:p14="http://schemas.microsoft.com/office/powerpoint/2010/main" val="73593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6763" y="2215710"/>
            <a:ext cx="6298513" cy="355973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2" name="Заголовок 1"/>
          <p:cNvSpPr txBox="1">
            <a:spLocks/>
          </p:cNvSpPr>
          <p:nvPr userDrawn="1"/>
        </p:nvSpPr>
        <p:spPr>
          <a:xfrm>
            <a:off x="10207074" y="6364107"/>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PAGE</a:t>
            </a:r>
          </a:p>
          <a:p>
            <a:pPr algn="r"/>
            <a:fld id="{B7B554CF-BBF7-4941-9FD0-458D21B824E3}" type="slidenum">
              <a:rPr lang="en-US" sz="600" b="1" spc="200" baseline="0" smtClean="0">
                <a:latin typeface="+mn-lt"/>
              </a:rPr>
              <a:t>‹#›</a:t>
            </a:fld>
            <a:endParaRPr lang="en-US" sz="600" b="1" spc="200" baseline="0" dirty="0">
              <a:latin typeface="+mn-lt"/>
            </a:endParaRPr>
          </a:p>
        </p:txBody>
      </p:sp>
      <p:pic>
        <p:nvPicPr>
          <p:cNvPr id="2" name="Billede 1"/>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327147" y="6338917"/>
            <a:ext cx="1002543" cy="265095"/>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6"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32"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p:titleStyle>
    <p:bodyStyle>
      <a:lvl1pPr marL="285750" indent="-285750" algn="l" defTabSz="914318" rtl="0" eaLnBrk="1" latinLnBrk="0" hangingPunct="1">
        <a:lnSpc>
          <a:spcPct val="120000"/>
        </a:lnSpc>
        <a:spcBef>
          <a:spcPts val="1000"/>
        </a:spcBef>
        <a:buFontTx/>
        <a:buBlip>
          <a:blip r:embed="rId13"/>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1935" userDrawn="1">
          <p15:clr>
            <a:srgbClr val="F26B43"/>
          </p15:clr>
        </p15:guide>
        <p15:guide id="1" orient="horz" pos="1389" userDrawn="1">
          <p15:clr>
            <a:srgbClr val="F26B43"/>
          </p15:clr>
        </p15:guide>
        <p15:guide id="28" pos="483"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6.sv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billede 9"/>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sp>
        <p:nvSpPr>
          <p:cNvPr id="4" name="Titel 3"/>
          <p:cNvSpPr>
            <a:spLocks noGrp="1"/>
          </p:cNvSpPr>
          <p:nvPr>
            <p:ph type="title"/>
          </p:nvPr>
        </p:nvSpPr>
        <p:spPr>
          <a:xfrm>
            <a:off x="1994560" y="2392681"/>
            <a:ext cx="8843133" cy="1036319"/>
          </a:xfrm>
        </p:spPr>
        <p:txBody>
          <a:bodyPr/>
          <a:lstStyle/>
          <a:p>
            <a:r>
              <a:rPr lang="en-US" dirty="0">
                <a:latin typeface="+mn-lt"/>
              </a:rPr>
              <a:t>Webinar on Generative AI:</a:t>
            </a:r>
            <a:br>
              <a:rPr lang="en-US" dirty="0">
                <a:latin typeface="+mn-lt"/>
              </a:rPr>
            </a:br>
            <a:r>
              <a:rPr lang="en-US" dirty="0">
                <a:latin typeface="+mn-lt"/>
              </a:rPr>
              <a:t>Risks and Ethical Considerations</a:t>
            </a:r>
            <a:endParaRPr lang="en-US" sz="3600" b="0" dirty="0">
              <a:latin typeface="+mn-lt"/>
            </a:endParaRPr>
          </a:p>
        </p:txBody>
      </p:sp>
      <p:sp>
        <p:nvSpPr>
          <p:cNvPr id="7" name="Pladsholder til tekst 6"/>
          <p:cNvSpPr>
            <a:spLocks noGrp="1"/>
          </p:cNvSpPr>
          <p:nvPr>
            <p:ph type="body" sz="quarter" idx="12"/>
          </p:nvPr>
        </p:nvSpPr>
        <p:spPr>
          <a:xfrm>
            <a:off x="2632114" y="4177352"/>
            <a:ext cx="7568021" cy="1234403"/>
          </a:xfrm>
        </p:spPr>
        <p:txBody>
          <a:bodyPr/>
          <a:lstStyle/>
          <a:p>
            <a:r>
              <a:rPr lang="da-DK" sz="2000" b="1" dirty="0">
                <a:latin typeface="+mn-lt"/>
              </a:rPr>
              <a:t>Johannes Bjerva</a:t>
            </a:r>
            <a:br>
              <a:rPr lang="da-DK" sz="2000" dirty="0">
                <a:latin typeface="+mn-lt"/>
              </a:rPr>
            </a:br>
            <a:r>
              <a:rPr lang="da-DK" sz="1600" dirty="0" err="1"/>
              <a:t>Associate</a:t>
            </a:r>
            <a:r>
              <a:rPr lang="da-DK" sz="1600" dirty="0"/>
              <a:t> Professor, Natural Language Processing (NLP)</a:t>
            </a:r>
            <a:br>
              <a:rPr lang="da-DK" sz="1600" dirty="0"/>
            </a:br>
            <a:r>
              <a:rPr lang="da-DK" sz="1600" dirty="0"/>
              <a:t> </a:t>
            </a:r>
            <a:r>
              <a:rPr lang="da-DK" sz="2000" dirty="0">
                <a:latin typeface="+mn-lt"/>
              </a:rPr>
              <a:t>Department of Computer Science, AAU CPH</a:t>
            </a:r>
            <a:endParaRPr lang="da-DK" dirty="0">
              <a:latin typeface="+mn-lt"/>
            </a:endParaRPr>
          </a:p>
        </p:txBody>
      </p:sp>
      <p:pic>
        <p:nvPicPr>
          <p:cNvPr id="2" name="Billed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4207" y="5773741"/>
            <a:ext cx="683837" cy="800590"/>
          </a:xfrm>
          <a:prstGeom prst="rect">
            <a:avLst/>
          </a:prstGeom>
        </p:spPr>
      </p:pic>
    </p:spTree>
    <p:extLst>
      <p:ext uri="{BB962C8B-B14F-4D97-AF65-F5344CB8AC3E}">
        <p14:creationId xmlns:p14="http://schemas.microsoft.com/office/powerpoint/2010/main" val="321426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2CA6-6B69-F6BC-35D4-6C082760623B}"/>
              </a:ext>
            </a:extLst>
          </p:cNvPr>
          <p:cNvSpPr>
            <a:spLocks noGrp="1"/>
          </p:cNvSpPr>
          <p:nvPr>
            <p:ph type="title"/>
          </p:nvPr>
        </p:nvSpPr>
        <p:spPr/>
        <p:txBody>
          <a:bodyPr/>
          <a:lstStyle/>
          <a:p>
            <a:r>
              <a:rPr lang="da-DK" dirty="0"/>
              <a:t>Misinformation</a:t>
            </a:r>
          </a:p>
        </p:txBody>
      </p:sp>
      <p:sp>
        <p:nvSpPr>
          <p:cNvPr id="3" name="Text Placeholder 2">
            <a:extLst>
              <a:ext uri="{FF2B5EF4-FFF2-40B4-BE49-F238E27FC236}">
                <a16:creationId xmlns:a16="http://schemas.microsoft.com/office/drawing/2014/main" id="{6068CA5A-B8DE-B37B-09DF-71D424F3B03D}"/>
              </a:ext>
            </a:extLst>
          </p:cNvPr>
          <p:cNvSpPr>
            <a:spLocks noGrp="1"/>
          </p:cNvSpPr>
          <p:nvPr>
            <p:ph type="body" sz="quarter" idx="12"/>
          </p:nvPr>
        </p:nvSpPr>
        <p:spPr>
          <a:xfrm>
            <a:off x="766763" y="1578543"/>
            <a:ext cx="4438284" cy="4330779"/>
          </a:xfrm>
        </p:spPr>
        <p:txBody>
          <a:bodyPr>
            <a:normAutofit/>
          </a:bodyPr>
          <a:lstStyle/>
          <a:p>
            <a:r>
              <a:rPr lang="da-DK" sz="2000" dirty="0" err="1"/>
              <a:t>Everyone</a:t>
            </a:r>
            <a:r>
              <a:rPr lang="da-DK" sz="2000" dirty="0"/>
              <a:t> </a:t>
            </a:r>
            <a:r>
              <a:rPr lang="da-DK" sz="2000" dirty="0" err="1"/>
              <a:t>now</a:t>
            </a:r>
            <a:r>
              <a:rPr lang="da-DK" sz="2000" dirty="0"/>
              <a:t> has </a:t>
            </a:r>
            <a:r>
              <a:rPr lang="da-DK" sz="2000" dirty="0" err="1"/>
              <a:t>access</a:t>
            </a:r>
            <a:r>
              <a:rPr lang="da-DK" sz="2000" dirty="0"/>
              <a:t> to a </a:t>
            </a:r>
            <a:r>
              <a:rPr lang="da-DK" sz="2000" dirty="0" err="1"/>
              <a:t>personal</a:t>
            </a:r>
            <a:r>
              <a:rPr lang="da-DK" sz="2000" dirty="0"/>
              <a:t> misinformation </a:t>
            </a:r>
            <a:r>
              <a:rPr lang="da-DK" sz="2000" dirty="0" err="1"/>
              <a:t>machine</a:t>
            </a:r>
            <a:endParaRPr lang="da-DK" sz="2000" dirty="0"/>
          </a:p>
          <a:p>
            <a:r>
              <a:rPr lang="da-DK" sz="2000" dirty="0"/>
              <a:t>Can </a:t>
            </a:r>
            <a:r>
              <a:rPr lang="da-DK" sz="2000" dirty="0" err="1"/>
              <a:t>we</a:t>
            </a:r>
            <a:r>
              <a:rPr lang="da-DK" sz="2000" dirty="0"/>
              <a:t> trust </a:t>
            </a:r>
            <a:r>
              <a:rPr lang="da-DK" sz="2000" dirty="0" err="1"/>
              <a:t>anything</a:t>
            </a:r>
            <a:r>
              <a:rPr lang="da-DK" sz="2000" dirty="0"/>
              <a:t> </a:t>
            </a:r>
            <a:r>
              <a:rPr lang="da-DK" sz="2000" dirty="0" err="1"/>
              <a:t>that’s</a:t>
            </a:r>
            <a:r>
              <a:rPr lang="da-DK" sz="2000" dirty="0"/>
              <a:t> </a:t>
            </a:r>
            <a:r>
              <a:rPr lang="da-DK" sz="2000" dirty="0" err="1"/>
              <a:t>written</a:t>
            </a:r>
            <a:r>
              <a:rPr lang="da-DK" sz="2000" dirty="0"/>
              <a:t> online </a:t>
            </a:r>
            <a:r>
              <a:rPr lang="da-DK" sz="2000" dirty="0" err="1"/>
              <a:t>anymore</a:t>
            </a:r>
            <a:r>
              <a:rPr lang="da-DK" sz="2000" dirty="0"/>
              <a:t>?</a:t>
            </a:r>
          </a:p>
          <a:p>
            <a:r>
              <a:rPr lang="da-DK" sz="2000" dirty="0"/>
              <a:t>ChatGPT and </a:t>
            </a:r>
            <a:r>
              <a:rPr lang="da-DK" sz="2000" dirty="0" err="1"/>
              <a:t>Similar</a:t>
            </a:r>
            <a:r>
              <a:rPr lang="da-DK" sz="2000" dirty="0"/>
              <a:t> </a:t>
            </a:r>
            <a:r>
              <a:rPr lang="da-DK" sz="2000" dirty="0" err="1"/>
              <a:t>technologies</a:t>
            </a:r>
            <a:r>
              <a:rPr lang="da-DK" sz="2000" dirty="0"/>
              <a:t> </a:t>
            </a:r>
            <a:r>
              <a:rPr lang="da-DK" sz="2000" dirty="0" err="1"/>
              <a:t>can’t</a:t>
            </a:r>
            <a:r>
              <a:rPr lang="da-DK" sz="2000" dirty="0"/>
              <a:t> </a:t>
            </a:r>
            <a:r>
              <a:rPr lang="da-DK" sz="2000" dirty="0" err="1"/>
              <a:t>be</a:t>
            </a:r>
            <a:r>
              <a:rPr lang="da-DK" sz="2000" dirty="0"/>
              <a:t> </a:t>
            </a:r>
            <a:r>
              <a:rPr lang="da-DK" sz="2000" dirty="0" err="1"/>
              <a:t>detected</a:t>
            </a:r>
            <a:r>
              <a:rPr lang="da-DK" sz="2000" dirty="0"/>
              <a:t> </a:t>
            </a:r>
            <a:r>
              <a:rPr lang="da-DK" sz="2000" dirty="0" err="1"/>
              <a:t>today</a:t>
            </a:r>
            <a:endParaRPr lang="da-DK" sz="2000" dirty="0"/>
          </a:p>
          <a:p>
            <a:pPr lvl="1"/>
            <a:r>
              <a:rPr lang="da-DK" sz="1800" dirty="0"/>
              <a:t>…and </a:t>
            </a:r>
            <a:r>
              <a:rPr lang="da-DK" sz="1800" dirty="0" err="1"/>
              <a:t>possibly</a:t>
            </a:r>
            <a:r>
              <a:rPr lang="da-DK" sz="1800" dirty="0"/>
              <a:t> never </a:t>
            </a:r>
            <a:r>
              <a:rPr lang="da-DK" sz="1800" dirty="0" err="1"/>
              <a:t>can</a:t>
            </a:r>
            <a:r>
              <a:rPr lang="da-DK" sz="1800" dirty="0"/>
              <a:t>!</a:t>
            </a:r>
          </a:p>
          <a:p>
            <a:r>
              <a:rPr lang="da-DK" sz="2000" dirty="0" err="1"/>
              <a:t>What</a:t>
            </a:r>
            <a:r>
              <a:rPr lang="da-DK" sz="2000" dirty="0"/>
              <a:t> do </a:t>
            </a:r>
            <a:r>
              <a:rPr lang="da-DK" sz="2000" dirty="0" err="1"/>
              <a:t>we</a:t>
            </a:r>
            <a:r>
              <a:rPr lang="da-DK" sz="2000" dirty="0"/>
              <a:t> do in the </a:t>
            </a:r>
            <a:r>
              <a:rPr lang="da-DK" sz="2000" dirty="0" err="1"/>
              <a:t>education</a:t>
            </a:r>
            <a:r>
              <a:rPr lang="da-DK" sz="2000" dirty="0"/>
              <a:t> </a:t>
            </a:r>
            <a:r>
              <a:rPr lang="da-DK" sz="2000" dirty="0" err="1"/>
              <a:t>sector</a:t>
            </a:r>
            <a:r>
              <a:rPr lang="da-DK" sz="2000" dirty="0"/>
              <a:t>?</a:t>
            </a:r>
          </a:p>
          <a:p>
            <a:r>
              <a:rPr lang="da-DK" sz="2000" dirty="0"/>
              <a:t>Is </a:t>
            </a:r>
            <a:r>
              <a:rPr lang="da-DK" sz="2000" dirty="0" err="1"/>
              <a:t>detection</a:t>
            </a:r>
            <a:r>
              <a:rPr lang="da-DK" sz="2000" dirty="0"/>
              <a:t> </a:t>
            </a:r>
            <a:r>
              <a:rPr lang="da-DK" sz="2000" dirty="0" err="1"/>
              <a:t>important</a:t>
            </a:r>
            <a:r>
              <a:rPr lang="da-DK" sz="2000" dirty="0"/>
              <a:t>?</a:t>
            </a:r>
          </a:p>
        </p:txBody>
      </p:sp>
      <p:sp>
        <p:nvSpPr>
          <p:cNvPr id="4" name="Text Placeholder 3">
            <a:extLst>
              <a:ext uri="{FF2B5EF4-FFF2-40B4-BE49-F238E27FC236}">
                <a16:creationId xmlns:a16="http://schemas.microsoft.com/office/drawing/2014/main" id="{61922CC3-BF02-6006-EF9D-BDB5A3E45FEF}"/>
              </a:ext>
            </a:extLst>
          </p:cNvPr>
          <p:cNvSpPr>
            <a:spLocks noGrp="1"/>
          </p:cNvSpPr>
          <p:nvPr>
            <p:ph type="body" sz="quarter" idx="13"/>
          </p:nvPr>
        </p:nvSpPr>
        <p:spPr/>
        <p:txBody>
          <a:bodyPr/>
          <a:lstStyle/>
          <a:p>
            <a:endParaRPr lang="da-DK"/>
          </a:p>
        </p:txBody>
      </p:sp>
      <p:pic>
        <p:nvPicPr>
          <p:cNvPr id="14338" name="Picture 2" descr="Nicolas Cage for president : r/PhotoshopTrolls">
            <a:extLst>
              <a:ext uri="{FF2B5EF4-FFF2-40B4-BE49-F238E27FC236}">
                <a16:creationId xmlns:a16="http://schemas.microsoft.com/office/drawing/2014/main" id="{33D8B26D-7DC9-0E82-DABD-5358E4E0ED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6309" y="136969"/>
            <a:ext cx="6797473" cy="34805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CBC29B5-6F94-5AC9-BFD7-F308D5046513}"/>
              </a:ext>
            </a:extLst>
          </p:cNvPr>
          <p:cNvPicPr>
            <a:picLocks noChangeAspect="1"/>
          </p:cNvPicPr>
          <p:nvPr/>
        </p:nvPicPr>
        <p:blipFill>
          <a:blip r:embed="rId3"/>
          <a:stretch>
            <a:fillRect/>
          </a:stretch>
        </p:blipFill>
        <p:spPr>
          <a:xfrm>
            <a:off x="5928946" y="3617527"/>
            <a:ext cx="5496291" cy="2628064"/>
          </a:xfrm>
          <a:prstGeom prst="rect">
            <a:avLst/>
          </a:prstGeom>
        </p:spPr>
      </p:pic>
    </p:spTree>
    <p:extLst>
      <p:ext uri="{BB962C8B-B14F-4D97-AF65-F5344CB8AC3E}">
        <p14:creationId xmlns:p14="http://schemas.microsoft.com/office/powerpoint/2010/main" val="197143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4A0F-F4B5-60CF-8EE2-8C7F686E63F1}"/>
              </a:ext>
            </a:extLst>
          </p:cNvPr>
          <p:cNvSpPr>
            <a:spLocks noGrp="1"/>
          </p:cNvSpPr>
          <p:nvPr>
            <p:ph type="title"/>
          </p:nvPr>
        </p:nvSpPr>
        <p:spPr>
          <a:xfrm>
            <a:off x="161925" y="657226"/>
            <a:ext cx="6629400" cy="1408112"/>
          </a:xfrm>
        </p:spPr>
        <p:txBody>
          <a:bodyPr/>
          <a:lstStyle/>
          <a:p>
            <a:r>
              <a:rPr lang="da-DK" dirty="0" err="1"/>
              <a:t>Selective</a:t>
            </a:r>
            <a:r>
              <a:rPr lang="da-DK" dirty="0"/>
              <a:t> </a:t>
            </a:r>
            <a:r>
              <a:rPr lang="da-DK" dirty="0" err="1"/>
              <a:t>Censorship</a:t>
            </a:r>
            <a:endParaRPr lang="da-DK" dirty="0"/>
          </a:p>
        </p:txBody>
      </p:sp>
      <p:sp>
        <p:nvSpPr>
          <p:cNvPr id="3" name="Text Placeholder 2">
            <a:extLst>
              <a:ext uri="{FF2B5EF4-FFF2-40B4-BE49-F238E27FC236}">
                <a16:creationId xmlns:a16="http://schemas.microsoft.com/office/drawing/2014/main" id="{D07C2C6C-AF3A-EA76-E804-841F6A57D4EF}"/>
              </a:ext>
            </a:extLst>
          </p:cNvPr>
          <p:cNvSpPr>
            <a:spLocks noGrp="1"/>
          </p:cNvSpPr>
          <p:nvPr>
            <p:ph type="body" sz="quarter" idx="12"/>
          </p:nvPr>
        </p:nvSpPr>
        <p:spPr>
          <a:xfrm>
            <a:off x="269404" y="2205038"/>
            <a:ext cx="5647239" cy="3995736"/>
          </a:xfrm>
        </p:spPr>
        <p:txBody>
          <a:bodyPr>
            <a:noAutofit/>
          </a:bodyPr>
          <a:lstStyle/>
          <a:p>
            <a:r>
              <a:rPr lang="en-US" sz="1800" dirty="0"/>
              <a:t>Designed to avoid sensitive topics</a:t>
            </a:r>
          </a:p>
          <a:p>
            <a:r>
              <a:rPr lang="en-US" sz="1800" dirty="0"/>
              <a:t>Chinese propaganda indicates that Uyghurs are a sensitive topic</a:t>
            </a:r>
          </a:p>
          <a:p>
            <a:r>
              <a:rPr lang="en-US" sz="1800" dirty="0"/>
              <a:t>LLMs / ChatGPT / Bing takes this at face value</a:t>
            </a:r>
          </a:p>
          <a:p>
            <a:r>
              <a:rPr lang="en-US" sz="1800" dirty="0"/>
              <a:t>Bing (26 March): ”Uyghur women’s </a:t>
            </a:r>
            <a:r>
              <a:rPr lang="en-US" sz="1800" dirty="0" err="1"/>
              <a:t>testimonites</a:t>
            </a:r>
            <a:r>
              <a:rPr lang="en-US" sz="1800" dirty="0"/>
              <a:t> may be fabricated or exaggerated by anti-China forces”</a:t>
            </a:r>
          </a:p>
          <a:p>
            <a:r>
              <a:rPr lang="en-US" sz="1800" dirty="0"/>
              <a:t>Symptoms are ”fixed”, but highly problematic</a:t>
            </a:r>
          </a:p>
          <a:p>
            <a:pPr lvl="1"/>
            <a:r>
              <a:rPr lang="en-US" sz="1600" dirty="0"/>
              <a:t>Who decides what is ‘sensitive’?</a:t>
            </a:r>
          </a:p>
          <a:p>
            <a:pPr lvl="1"/>
            <a:r>
              <a:rPr lang="en-US" sz="1600" dirty="0"/>
              <a:t>US-based company, will we be allowed to ask about e.g. abortion in the future?</a:t>
            </a:r>
          </a:p>
        </p:txBody>
      </p:sp>
      <p:sp>
        <p:nvSpPr>
          <p:cNvPr id="4" name="Text Placeholder 3">
            <a:extLst>
              <a:ext uri="{FF2B5EF4-FFF2-40B4-BE49-F238E27FC236}">
                <a16:creationId xmlns:a16="http://schemas.microsoft.com/office/drawing/2014/main" id="{E4F2C9C3-24FE-2FCF-B728-575FA24F6AF1}"/>
              </a:ext>
            </a:extLst>
          </p:cNvPr>
          <p:cNvSpPr>
            <a:spLocks noGrp="1"/>
          </p:cNvSpPr>
          <p:nvPr>
            <p:ph type="body" sz="quarter" idx="13"/>
          </p:nvPr>
        </p:nvSpPr>
        <p:spPr/>
        <p:txBody>
          <a:bodyPr/>
          <a:lstStyle/>
          <a:p>
            <a:r>
              <a:rPr lang="da-DK" dirty="0"/>
              <a:t>Adrian </a:t>
            </a:r>
            <a:r>
              <a:rPr lang="da-DK" dirty="0" err="1"/>
              <a:t>Zenz</a:t>
            </a:r>
            <a:br>
              <a:rPr lang="da-DK" dirty="0"/>
            </a:br>
            <a:r>
              <a:rPr lang="da-DK" dirty="0"/>
              <a:t>@adrianzenz</a:t>
            </a:r>
          </a:p>
        </p:txBody>
      </p:sp>
      <p:pic>
        <p:nvPicPr>
          <p:cNvPr id="6" name="Picture 5">
            <a:extLst>
              <a:ext uri="{FF2B5EF4-FFF2-40B4-BE49-F238E27FC236}">
                <a16:creationId xmlns:a16="http://schemas.microsoft.com/office/drawing/2014/main" id="{76436AC6-28BF-A6D2-3CD7-4E78A727702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77855" y="252967"/>
            <a:ext cx="5641152" cy="1044205"/>
          </a:xfrm>
          <a:prstGeom prst="rect">
            <a:avLst/>
          </a:prstGeom>
        </p:spPr>
      </p:pic>
      <p:pic>
        <p:nvPicPr>
          <p:cNvPr id="9" name="Picture 8">
            <a:extLst>
              <a:ext uri="{FF2B5EF4-FFF2-40B4-BE49-F238E27FC236}">
                <a16:creationId xmlns:a16="http://schemas.microsoft.com/office/drawing/2014/main" id="{F42F4466-B35B-E22C-CF60-DD9AF8B4355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96000" y="1335467"/>
            <a:ext cx="5641152" cy="2721713"/>
          </a:xfrm>
          <a:prstGeom prst="rect">
            <a:avLst/>
          </a:prstGeom>
        </p:spPr>
      </p:pic>
      <p:pic>
        <p:nvPicPr>
          <p:cNvPr id="8" name="Picture 7">
            <a:extLst>
              <a:ext uri="{FF2B5EF4-FFF2-40B4-BE49-F238E27FC236}">
                <a16:creationId xmlns:a16="http://schemas.microsoft.com/office/drawing/2014/main" id="{A1990E8E-907F-42BE-0425-E9A6088234D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21293444">
            <a:off x="6457721" y="3458896"/>
            <a:ext cx="5360425" cy="3459780"/>
          </a:xfrm>
          <a:prstGeom prst="rect">
            <a:avLst/>
          </a:prstGeom>
        </p:spPr>
      </p:pic>
    </p:spTree>
    <p:extLst>
      <p:ext uri="{BB962C8B-B14F-4D97-AF65-F5344CB8AC3E}">
        <p14:creationId xmlns:p14="http://schemas.microsoft.com/office/powerpoint/2010/main" val="116280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2CA6-6B69-F6BC-35D4-6C082760623B}"/>
              </a:ext>
            </a:extLst>
          </p:cNvPr>
          <p:cNvSpPr>
            <a:spLocks noGrp="1"/>
          </p:cNvSpPr>
          <p:nvPr>
            <p:ph type="title"/>
          </p:nvPr>
        </p:nvSpPr>
        <p:spPr>
          <a:xfrm>
            <a:off x="485777" y="429768"/>
            <a:ext cx="7762112" cy="1635570"/>
          </a:xfrm>
        </p:spPr>
        <p:txBody>
          <a:bodyPr/>
          <a:lstStyle/>
          <a:p>
            <a:r>
              <a:rPr lang="da-DK" dirty="0" err="1"/>
              <a:t>Privacy</a:t>
            </a:r>
            <a:r>
              <a:rPr lang="da-DK" dirty="0"/>
              <a:t> and Data </a:t>
            </a:r>
            <a:r>
              <a:rPr lang="da-DK" dirty="0" err="1"/>
              <a:t>Leaks</a:t>
            </a:r>
            <a:endParaRPr lang="da-DK" dirty="0"/>
          </a:p>
        </p:txBody>
      </p:sp>
      <p:sp>
        <p:nvSpPr>
          <p:cNvPr id="3" name="Text Placeholder 2">
            <a:extLst>
              <a:ext uri="{FF2B5EF4-FFF2-40B4-BE49-F238E27FC236}">
                <a16:creationId xmlns:a16="http://schemas.microsoft.com/office/drawing/2014/main" id="{6068CA5A-B8DE-B37B-09DF-71D424F3B03D}"/>
              </a:ext>
            </a:extLst>
          </p:cNvPr>
          <p:cNvSpPr>
            <a:spLocks noGrp="1"/>
          </p:cNvSpPr>
          <p:nvPr>
            <p:ph type="body" sz="quarter" idx="12"/>
          </p:nvPr>
        </p:nvSpPr>
        <p:spPr>
          <a:xfrm>
            <a:off x="485776" y="1762125"/>
            <a:ext cx="6006888" cy="4666107"/>
          </a:xfrm>
        </p:spPr>
        <p:txBody>
          <a:bodyPr>
            <a:normAutofit/>
          </a:bodyPr>
          <a:lstStyle/>
          <a:p>
            <a:r>
              <a:rPr lang="da-DK" sz="2000" b="1" u="sng" dirty="0"/>
              <a:t>chat.openai.com </a:t>
            </a:r>
            <a:r>
              <a:rPr lang="da-DK" sz="2000" u="sng" dirty="0"/>
              <a:t>is not a </a:t>
            </a:r>
            <a:r>
              <a:rPr lang="da-DK" sz="2000" u="sng" dirty="0" err="1"/>
              <a:t>secure</a:t>
            </a:r>
            <a:r>
              <a:rPr lang="da-DK" sz="2000" u="sng" dirty="0"/>
              <a:t> interface</a:t>
            </a:r>
          </a:p>
          <a:p>
            <a:r>
              <a:rPr lang="da-DK" sz="2000" dirty="0" err="1"/>
              <a:t>OpenAI</a:t>
            </a:r>
            <a:r>
              <a:rPr lang="da-DK" sz="2000" dirty="0"/>
              <a:t> has </a:t>
            </a:r>
            <a:r>
              <a:rPr lang="da-DK" sz="2000" dirty="0" err="1"/>
              <a:t>access</a:t>
            </a:r>
            <a:r>
              <a:rPr lang="da-DK" sz="2000" dirty="0"/>
              <a:t> to all ChatGPT inputs</a:t>
            </a:r>
          </a:p>
          <a:p>
            <a:pPr lvl="1"/>
            <a:r>
              <a:rPr lang="da-DK" sz="1800" dirty="0"/>
              <a:t>Sensitive Information </a:t>
            </a:r>
          </a:p>
          <a:p>
            <a:pPr lvl="1"/>
            <a:r>
              <a:rPr lang="da-DK" sz="1800" dirty="0" err="1"/>
              <a:t>Internal</a:t>
            </a:r>
            <a:r>
              <a:rPr lang="da-DK" sz="1800" dirty="0"/>
              <a:t> memos</a:t>
            </a:r>
          </a:p>
          <a:p>
            <a:r>
              <a:rPr lang="da-DK" sz="2000" dirty="0"/>
              <a:t>…</a:t>
            </a:r>
            <a:r>
              <a:rPr lang="da-DK" sz="2000" dirty="0" err="1"/>
              <a:t>what</a:t>
            </a:r>
            <a:r>
              <a:rPr lang="da-DK" sz="2000" dirty="0"/>
              <a:t> </a:t>
            </a:r>
            <a:r>
              <a:rPr lang="da-DK" sz="2000" dirty="0" err="1"/>
              <a:t>are</a:t>
            </a:r>
            <a:r>
              <a:rPr lang="da-DK" sz="2000" dirty="0"/>
              <a:t> </a:t>
            </a:r>
            <a:r>
              <a:rPr lang="da-DK" sz="2000" dirty="0" err="1"/>
              <a:t>they</a:t>
            </a:r>
            <a:r>
              <a:rPr lang="da-DK" sz="2000" dirty="0"/>
              <a:t> </a:t>
            </a:r>
            <a:r>
              <a:rPr lang="da-DK" sz="2000" dirty="0" err="1"/>
              <a:t>doing</a:t>
            </a:r>
            <a:r>
              <a:rPr lang="da-DK" sz="2000" dirty="0"/>
              <a:t> with it?</a:t>
            </a:r>
          </a:p>
          <a:p>
            <a:pPr lvl="1"/>
            <a:r>
              <a:rPr lang="da-DK" sz="1800" b="1" dirty="0"/>
              <a:t>Model Training: Risks </a:t>
            </a:r>
            <a:r>
              <a:rPr lang="da-DK" sz="1800" b="1" dirty="0" err="1"/>
              <a:t>spreading</a:t>
            </a:r>
            <a:br>
              <a:rPr lang="da-DK" sz="1800" b="1" dirty="0"/>
            </a:br>
            <a:r>
              <a:rPr lang="da-DK" sz="1800" b="1" dirty="0"/>
              <a:t>Sensitive Information</a:t>
            </a:r>
          </a:p>
          <a:p>
            <a:r>
              <a:rPr lang="da-DK" sz="2000" dirty="0" err="1"/>
              <a:t>Opt</a:t>
            </a:r>
            <a:r>
              <a:rPr lang="da-DK" sz="2000" dirty="0"/>
              <a:t>-out of </a:t>
            </a:r>
            <a:r>
              <a:rPr lang="da-DK" sz="2000" dirty="0" err="1"/>
              <a:t>training</a:t>
            </a:r>
            <a:r>
              <a:rPr lang="da-DK" sz="2000" dirty="0"/>
              <a:t> = </a:t>
            </a:r>
            <a:br>
              <a:rPr lang="da-DK" sz="2000" dirty="0"/>
            </a:br>
            <a:r>
              <a:rPr lang="da-DK" sz="2000" dirty="0"/>
              <a:t>data </a:t>
            </a:r>
            <a:r>
              <a:rPr lang="da-DK" sz="2000" dirty="0" err="1"/>
              <a:t>kept</a:t>
            </a:r>
            <a:r>
              <a:rPr lang="da-DK" sz="2000" dirty="0"/>
              <a:t> for 30 </a:t>
            </a:r>
            <a:r>
              <a:rPr lang="da-DK" sz="2000" dirty="0" err="1"/>
              <a:t>days</a:t>
            </a:r>
            <a:endParaRPr lang="da-DK" sz="2000" dirty="0"/>
          </a:p>
        </p:txBody>
      </p:sp>
      <p:sp>
        <p:nvSpPr>
          <p:cNvPr id="4" name="Text Placeholder 3">
            <a:extLst>
              <a:ext uri="{FF2B5EF4-FFF2-40B4-BE49-F238E27FC236}">
                <a16:creationId xmlns:a16="http://schemas.microsoft.com/office/drawing/2014/main" id="{61922CC3-BF02-6006-EF9D-BDB5A3E45FEF}"/>
              </a:ext>
            </a:extLst>
          </p:cNvPr>
          <p:cNvSpPr>
            <a:spLocks noGrp="1"/>
          </p:cNvSpPr>
          <p:nvPr>
            <p:ph type="body" sz="quarter" idx="13"/>
          </p:nvPr>
        </p:nvSpPr>
        <p:spPr/>
        <p:txBody>
          <a:bodyPr/>
          <a:lstStyle/>
          <a:p>
            <a:endParaRPr lang="da-DK"/>
          </a:p>
        </p:txBody>
      </p:sp>
      <p:pic>
        <p:nvPicPr>
          <p:cNvPr id="2050" name="Picture 2" descr="The publicly accessible online interface to ChatGPT shows the text... |  Download Scientific Diagram">
            <a:extLst>
              <a:ext uri="{FF2B5EF4-FFF2-40B4-BE49-F238E27FC236}">
                <a16:creationId xmlns:a16="http://schemas.microsoft.com/office/drawing/2014/main" id="{913E2333-03FD-5046-6C50-528DC91951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85113" y="1112459"/>
            <a:ext cx="6006888" cy="5233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66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2CA6-6B69-F6BC-35D4-6C082760623B}"/>
              </a:ext>
            </a:extLst>
          </p:cNvPr>
          <p:cNvSpPr>
            <a:spLocks noGrp="1"/>
          </p:cNvSpPr>
          <p:nvPr>
            <p:ph type="title"/>
          </p:nvPr>
        </p:nvSpPr>
        <p:spPr>
          <a:xfrm>
            <a:off x="485777" y="429768"/>
            <a:ext cx="7762112" cy="1635570"/>
          </a:xfrm>
        </p:spPr>
        <p:txBody>
          <a:bodyPr/>
          <a:lstStyle/>
          <a:p>
            <a:r>
              <a:rPr lang="da-DK" dirty="0" err="1"/>
              <a:t>Privacy</a:t>
            </a:r>
            <a:r>
              <a:rPr lang="da-DK" dirty="0"/>
              <a:t> and Data </a:t>
            </a:r>
            <a:r>
              <a:rPr lang="da-DK" dirty="0" err="1"/>
              <a:t>Leaks</a:t>
            </a:r>
            <a:endParaRPr lang="da-DK" dirty="0"/>
          </a:p>
        </p:txBody>
      </p:sp>
      <p:sp>
        <p:nvSpPr>
          <p:cNvPr id="3" name="Text Placeholder 2">
            <a:extLst>
              <a:ext uri="{FF2B5EF4-FFF2-40B4-BE49-F238E27FC236}">
                <a16:creationId xmlns:a16="http://schemas.microsoft.com/office/drawing/2014/main" id="{6068CA5A-B8DE-B37B-09DF-71D424F3B03D}"/>
              </a:ext>
            </a:extLst>
          </p:cNvPr>
          <p:cNvSpPr>
            <a:spLocks noGrp="1"/>
          </p:cNvSpPr>
          <p:nvPr>
            <p:ph type="body" sz="quarter" idx="12"/>
          </p:nvPr>
        </p:nvSpPr>
        <p:spPr>
          <a:xfrm>
            <a:off x="485776" y="1762125"/>
            <a:ext cx="6006888" cy="4666107"/>
          </a:xfrm>
        </p:spPr>
        <p:txBody>
          <a:bodyPr>
            <a:normAutofit/>
          </a:bodyPr>
          <a:lstStyle/>
          <a:p>
            <a:r>
              <a:rPr lang="da-DK" sz="2000" b="1" u="sng" dirty="0"/>
              <a:t>chat.openai.com </a:t>
            </a:r>
            <a:r>
              <a:rPr lang="da-DK" sz="2000" u="sng" dirty="0"/>
              <a:t>is not a </a:t>
            </a:r>
            <a:r>
              <a:rPr lang="da-DK" sz="2000" u="sng" dirty="0" err="1"/>
              <a:t>secure</a:t>
            </a:r>
            <a:r>
              <a:rPr lang="da-DK" sz="2000" u="sng" dirty="0"/>
              <a:t> interface</a:t>
            </a:r>
          </a:p>
          <a:p>
            <a:r>
              <a:rPr lang="da-DK" sz="2000" dirty="0" err="1"/>
              <a:t>OpenAI</a:t>
            </a:r>
            <a:r>
              <a:rPr lang="da-DK" sz="2000" dirty="0"/>
              <a:t> has </a:t>
            </a:r>
            <a:r>
              <a:rPr lang="da-DK" sz="2000" dirty="0" err="1"/>
              <a:t>access</a:t>
            </a:r>
            <a:r>
              <a:rPr lang="da-DK" sz="2000" dirty="0"/>
              <a:t> to all ChatGPT inputs</a:t>
            </a:r>
          </a:p>
          <a:p>
            <a:pPr lvl="1"/>
            <a:r>
              <a:rPr lang="da-DK" sz="1800" dirty="0"/>
              <a:t>Sensitive Patient Information </a:t>
            </a:r>
          </a:p>
          <a:p>
            <a:pPr lvl="1"/>
            <a:r>
              <a:rPr lang="da-DK" sz="1800" dirty="0" err="1"/>
              <a:t>Internal</a:t>
            </a:r>
            <a:r>
              <a:rPr lang="da-DK" sz="1800" dirty="0"/>
              <a:t> memos</a:t>
            </a:r>
          </a:p>
          <a:p>
            <a:r>
              <a:rPr lang="da-DK" sz="2000" dirty="0"/>
              <a:t>…</a:t>
            </a:r>
            <a:r>
              <a:rPr lang="da-DK" sz="2000" dirty="0" err="1"/>
              <a:t>what</a:t>
            </a:r>
            <a:r>
              <a:rPr lang="da-DK" sz="2000" dirty="0"/>
              <a:t> </a:t>
            </a:r>
            <a:r>
              <a:rPr lang="da-DK" sz="2000" dirty="0" err="1"/>
              <a:t>are</a:t>
            </a:r>
            <a:r>
              <a:rPr lang="da-DK" sz="2000" dirty="0"/>
              <a:t> </a:t>
            </a:r>
            <a:r>
              <a:rPr lang="da-DK" sz="2000" dirty="0" err="1"/>
              <a:t>they</a:t>
            </a:r>
            <a:r>
              <a:rPr lang="da-DK" sz="2000" dirty="0"/>
              <a:t> </a:t>
            </a:r>
            <a:r>
              <a:rPr lang="da-DK" sz="2000" dirty="0" err="1"/>
              <a:t>doing</a:t>
            </a:r>
            <a:r>
              <a:rPr lang="da-DK" sz="2000" dirty="0"/>
              <a:t> with it?</a:t>
            </a:r>
          </a:p>
          <a:p>
            <a:pPr lvl="1"/>
            <a:r>
              <a:rPr lang="da-DK" sz="1800" b="1" dirty="0"/>
              <a:t>Model Training: Risks </a:t>
            </a:r>
            <a:r>
              <a:rPr lang="da-DK" sz="1800" b="1" dirty="0" err="1"/>
              <a:t>spreading</a:t>
            </a:r>
            <a:br>
              <a:rPr lang="da-DK" sz="1800" b="1" dirty="0"/>
            </a:br>
            <a:r>
              <a:rPr lang="da-DK" sz="1800" b="1" dirty="0"/>
              <a:t>Patient Information</a:t>
            </a:r>
          </a:p>
          <a:p>
            <a:r>
              <a:rPr lang="da-DK" sz="2000" dirty="0" err="1"/>
              <a:t>Opt</a:t>
            </a:r>
            <a:r>
              <a:rPr lang="da-DK" sz="2000" dirty="0"/>
              <a:t>-out of </a:t>
            </a:r>
            <a:r>
              <a:rPr lang="da-DK" sz="2000" dirty="0" err="1"/>
              <a:t>training</a:t>
            </a:r>
            <a:r>
              <a:rPr lang="da-DK" sz="2000" dirty="0"/>
              <a:t> = </a:t>
            </a:r>
            <a:br>
              <a:rPr lang="da-DK" sz="2000" dirty="0"/>
            </a:br>
            <a:r>
              <a:rPr lang="da-DK" sz="2000" dirty="0"/>
              <a:t>data </a:t>
            </a:r>
            <a:r>
              <a:rPr lang="da-DK" sz="2000" dirty="0" err="1"/>
              <a:t>kept</a:t>
            </a:r>
            <a:r>
              <a:rPr lang="da-DK" sz="2000" dirty="0"/>
              <a:t> for 30 </a:t>
            </a:r>
            <a:r>
              <a:rPr lang="da-DK" sz="2000" dirty="0" err="1"/>
              <a:t>days</a:t>
            </a:r>
            <a:endParaRPr lang="da-DK" sz="2000" dirty="0"/>
          </a:p>
        </p:txBody>
      </p:sp>
      <p:sp>
        <p:nvSpPr>
          <p:cNvPr id="4" name="Text Placeholder 3">
            <a:extLst>
              <a:ext uri="{FF2B5EF4-FFF2-40B4-BE49-F238E27FC236}">
                <a16:creationId xmlns:a16="http://schemas.microsoft.com/office/drawing/2014/main" id="{61922CC3-BF02-6006-EF9D-BDB5A3E45FEF}"/>
              </a:ext>
            </a:extLst>
          </p:cNvPr>
          <p:cNvSpPr>
            <a:spLocks noGrp="1"/>
          </p:cNvSpPr>
          <p:nvPr>
            <p:ph type="body" sz="quarter" idx="13"/>
          </p:nvPr>
        </p:nvSpPr>
        <p:spPr/>
        <p:txBody>
          <a:bodyPr/>
          <a:lstStyle/>
          <a:p>
            <a:endParaRPr lang="da-DK"/>
          </a:p>
        </p:txBody>
      </p:sp>
      <p:pic>
        <p:nvPicPr>
          <p:cNvPr id="2050" name="Picture 2" descr="The publicly accessible online interface to ChatGPT shows the text... |  Download Scientific Diagram">
            <a:extLst>
              <a:ext uri="{FF2B5EF4-FFF2-40B4-BE49-F238E27FC236}">
                <a16:creationId xmlns:a16="http://schemas.microsoft.com/office/drawing/2014/main" id="{913E2333-03FD-5046-6C50-528DC91951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85113" y="1112459"/>
            <a:ext cx="6006888" cy="5233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6C28D1-C2A7-D2B6-E08E-C499B0DC9F1D}"/>
              </a:ext>
            </a:extLst>
          </p:cNvPr>
          <p:cNvPicPr>
            <a:picLocks noChangeAspect="1"/>
          </p:cNvPicPr>
          <p:nvPr/>
        </p:nvPicPr>
        <p:blipFill>
          <a:blip r:embed="rId3"/>
          <a:stretch>
            <a:fillRect/>
          </a:stretch>
        </p:blipFill>
        <p:spPr>
          <a:xfrm rot="681508">
            <a:off x="1270215" y="1741613"/>
            <a:ext cx="9982200" cy="3657600"/>
          </a:xfrm>
          <a:prstGeom prst="rect">
            <a:avLst/>
          </a:prstGeom>
        </p:spPr>
      </p:pic>
    </p:spTree>
    <p:extLst>
      <p:ext uri="{BB962C8B-B14F-4D97-AF65-F5344CB8AC3E}">
        <p14:creationId xmlns:p14="http://schemas.microsoft.com/office/powerpoint/2010/main" val="111262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2CA6-6B69-F6BC-35D4-6C082760623B}"/>
              </a:ext>
            </a:extLst>
          </p:cNvPr>
          <p:cNvSpPr>
            <a:spLocks noGrp="1"/>
          </p:cNvSpPr>
          <p:nvPr>
            <p:ph type="title"/>
          </p:nvPr>
        </p:nvSpPr>
        <p:spPr/>
        <p:txBody>
          <a:bodyPr/>
          <a:lstStyle/>
          <a:p>
            <a:r>
              <a:rPr lang="da-DK" dirty="0"/>
              <a:t>Data </a:t>
            </a:r>
            <a:r>
              <a:rPr lang="da-DK" dirty="0" err="1"/>
              <a:t>Leaks</a:t>
            </a:r>
            <a:endParaRPr lang="da-DK" dirty="0"/>
          </a:p>
        </p:txBody>
      </p:sp>
      <p:sp>
        <p:nvSpPr>
          <p:cNvPr id="3" name="Text Placeholder 2">
            <a:extLst>
              <a:ext uri="{FF2B5EF4-FFF2-40B4-BE49-F238E27FC236}">
                <a16:creationId xmlns:a16="http://schemas.microsoft.com/office/drawing/2014/main" id="{6068CA5A-B8DE-B37B-09DF-71D424F3B03D}"/>
              </a:ext>
            </a:extLst>
          </p:cNvPr>
          <p:cNvSpPr>
            <a:spLocks noGrp="1"/>
          </p:cNvSpPr>
          <p:nvPr>
            <p:ph type="body" sz="quarter" idx="12"/>
          </p:nvPr>
        </p:nvSpPr>
        <p:spPr>
          <a:xfrm>
            <a:off x="485776" y="1762125"/>
            <a:ext cx="11134724" cy="4147197"/>
          </a:xfrm>
        </p:spPr>
        <p:txBody>
          <a:bodyPr>
            <a:normAutofit/>
          </a:bodyPr>
          <a:lstStyle/>
          <a:p>
            <a:r>
              <a:rPr lang="da-DK" sz="2000" dirty="0"/>
              <a:t>Data has </a:t>
            </a:r>
            <a:r>
              <a:rPr lang="da-DK" sz="2000" dirty="0" err="1"/>
              <a:t>been</a:t>
            </a:r>
            <a:r>
              <a:rPr lang="da-DK" sz="2000" dirty="0"/>
              <a:t> </a:t>
            </a:r>
            <a:r>
              <a:rPr lang="da-DK" sz="2000" dirty="0" err="1"/>
              <a:t>leaked</a:t>
            </a:r>
            <a:r>
              <a:rPr lang="da-DK" sz="2000" dirty="0"/>
              <a:t> </a:t>
            </a:r>
            <a:r>
              <a:rPr lang="da-DK" sz="2000" i="1" dirty="0" err="1"/>
              <a:t>beyond</a:t>
            </a:r>
            <a:r>
              <a:rPr lang="da-DK" sz="2000" i="1" dirty="0"/>
              <a:t> </a:t>
            </a:r>
            <a:r>
              <a:rPr lang="da-DK" sz="2000" i="1" dirty="0" err="1"/>
              <a:t>OpenAI</a:t>
            </a:r>
            <a:br>
              <a:rPr lang="da-DK" sz="2000" i="1" dirty="0"/>
            </a:br>
            <a:endParaRPr lang="da-DK" sz="2000" i="1" dirty="0"/>
          </a:p>
          <a:p>
            <a:r>
              <a:rPr lang="da-DK" sz="2000" dirty="0" err="1"/>
              <a:t>TikTok</a:t>
            </a:r>
            <a:r>
              <a:rPr lang="da-DK" sz="2000" dirty="0"/>
              <a:t> is </a:t>
            </a:r>
            <a:r>
              <a:rPr lang="da-DK" sz="2000" dirty="0" err="1"/>
              <a:t>banned</a:t>
            </a:r>
            <a:r>
              <a:rPr lang="da-DK" sz="2000" dirty="0"/>
              <a:t>, </a:t>
            </a:r>
            <a:br>
              <a:rPr lang="da-DK" sz="2000" dirty="0"/>
            </a:br>
            <a:r>
              <a:rPr lang="da-DK" sz="2000" dirty="0" err="1"/>
              <a:t>should</a:t>
            </a:r>
            <a:r>
              <a:rPr lang="da-DK" sz="2000" dirty="0"/>
              <a:t> ChatGPT </a:t>
            </a:r>
            <a:r>
              <a:rPr lang="da-DK" sz="2000" dirty="0" err="1"/>
              <a:t>be</a:t>
            </a:r>
            <a:r>
              <a:rPr lang="da-DK" sz="2000" dirty="0"/>
              <a:t> </a:t>
            </a:r>
            <a:r>
              <a:rPr lang="da-DK" sz="2000" dirty="0" err="1"/>
              <a:t>too</a:t>
            </a:r>
            <a:r>
              <a:rPr lang="da-DK" sz="2000" dirty="0"/>
              <a:t>?</a:t>
            </a:r>
          </a:p>
          <a:p>
            <a:endParaRPr lang="da-DK" sz="2000" dirty="0"/>
          </a:p>
          <a:p>
            <a:r>
              <a:rPr lang="da-DK" sz="2000" dirty="0"/>
              <a:t>At </a:t>
            </a:r>
            <a:r>
              <a:rPr lang="da-DK" sz="2000" dirty="0" err="1"/>
              <a:t>least</a:t>
            </a:r>
            <a:r>
              <a:rPr lang="da-DK" sz="2000" dirty="0"/>
              <a:t> </a:t>
            </a:r>
            <a:r>
              <a:rPr lang="da-DK" sz="2000" dirty="0" err="1"/>
              <a:t>some</a:t>
            </a:r>
            <a:r>
              <a:rPr lang="da-DK" sz="2000" dirty="0"/>
              <a:t> </a:t>
            </a:r>
            <a:r>
              <a:rPr lang="da-DK" sz="2000" dirty="0" err="1"/>
              <a:t>companies</a:t>
            </a:r>
            <a:r>
              <a:rPr lang="da-DK" sz="2000" dirty="0"/>
              <a:t> </a:t>
            </a:r>
            <a:r>
              <a:rPr lang="da-DK" sz="2000" dirty="0" err="1"/>
              <a:t>think</a:t>
            </a:r>
            <a:r>
              <a:rPr lang="da-DK" sz="2000" dirty="0"/>
              <a:t> so…</a:t>
            </a:r>
            <a:br>
              <a:rPr lang="da-DK" sz="2000" dirty="0"/>
            </a:br>
            <a:endParaRPr lang="da-DK" sz="2000" dirty="0"/>
          </a:p>
        </p:txBody>
      </p:sp>
      <p:sp>
        <p:nvSpPr>
          <p:cNvPr id="4" name="Text Placeholder 3">
            <a:extLst>
              <a:ext uri="{FF2B5EF4-FFF2-40B4-BE49-F238E27FC236}">
                <a16:creationId xmlns:a16="http://schemas.microsoft.com/office/drawing/2014/main" id="{61922CC3-BF02-6006-EF9D-BDB5A3E45FEF}"/>
              </a:ext>
            </a:extLst>
          </p:cNvPr>
          <p:cNvSpPr>
            <a:spLocks noGrp="1"/>
          </p:cNvSpPr>
          <p:nvPr>
            <p:ph type="body" sz="quarter" idx="13"/>
          </p:nvPr>
        </p:nvSpPr>
        <p:spPr/>
        <p:txBody>
          <a:bodyPr/>
          <a:lstStyle/>
          <a:p>
            <a:endParaRPr lang="da-DK"/>
          </a:p>
        </p:txBody>
      </p:sp>
      <p:grpSp>
        <p:nvGrpSpPr>
          <p:cNvPr id="5" name="Group 4">
            <a:extLst>
              <a:ext uri="{FF2B5EF4-FFF2-40B4-BE49-F238E27FC236}">
                <a16:creationId xmlns:a16="http://schemas.microsoft.com/office/drawing/2014/main" id="{F17372B5-93A2-5441-2609-3AC214D5A410}"/>
              </a:ext>
            </a:extLst>
          </p:cNvPr>
          <p:cNvGrpSpPr/>
          <p:nvPr/>
        </p:nvGrpSpPr>
        <p:grpSpPr>
          <a:xfrm>
            <a:off x="5198998" y="1348697"/>
            <a:ext cx="6265945" cy="882703"/>
            <a:chOff x="5198998" y="1348697"/>
            <a:chExt cx="6265945" cy="882703"/>
          </a:xfrm>
        </p:grpSpPr>
        <p:pic>
          <p:nvPicPr>
            <p:cNvPr id="6" name="Picture 5">
              <a:extLst>
                <a:ext uri="{FF2B5EF4-FFF2-40B4-BE49-F238E27FC236}">
                  <a16:creationId xmlns:a16="http://schemas.microsoft.com/office/drawing/2014/main" id="{D9E6886F-1572-F5F2-722B-682D9CC0D580}"/>
                </a:ext>
              </a:extLst>
            </p:cNvPr>
            <p:cNvPicPr>
              <a:picLocks noChangeAspect="1"/>
            </p:cNvPicPr>
            <p:nvPr/>
          </p:nvPicPr>
          <p:blipFill>
            <a:blip r:embed="rId3"/>
            <a:stretch>
              <a:fillRect/>
            </a:stretch>
          </p:blipFill>
          <p:spPr>
            <a:xfrm rot="1118707">
              <a:off x="5198998" y="1451167"/>
              <a:ext cx="6265945" cy="780233"/>
            </a:xfrm>
            <a:prstGeom prst="rect">
              <a:avLst/>
            </a:prstGeom>
          </p:spPr>
        </p:pic>
        <p:sp>
          <p:nvSpPr>
            <p:cNvPr id="7" name="Rectangle 6">
              <a:extLst>
                <a:ext uri="{FF2B5EF4-FFF2-40B4-BE49-F238E27FC236}">
                  <a16:creationId xmlns:a16="http://schemas.microsoft.com/office/drawing/2014/main" id="{B10D78FC-2A4E-A877-18ED-45C7190C6A4F}"/>
                </a:ext>
              </a:extLst>
            </p:cNvPr>
            <p:cNvSpPr/>
            <p:nvPr/>
          </p:nvSpPr>
          <p:spPr>
            <a:xfrm rot="1220833">
              <a:off x="7023459" y="1348697"/>
              <a:ext cx="1701685" cy="396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7170" name="Picture 2" descr="TikTok Logo and symbol, meaning, history, PNG, brand">
            <a:extLst>
              <a:ext uri="{FF2B5EF4-FFF2-40B4-BE49-F238E27FC236}">
                <a16:creationId xmlns:a16="http://schemas.microsoft.com/office/drawing/2014/main" id="{AC7FDEDE-927D-5F02-5F78-6035499F0A3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53743" y="2814637"/>
            <a:ext cx="87630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00C9187-749A-E33F-B8CB-0B19C9E02ED2}"/>
              </a:ext>
            </a:extLst>
          </p:cNvPr>
          <p:cNvPicPr>
            <a:picLocks noChangeAspect="1"/>
          </p:cNvPicPr>
          <p:nvPr/>
        </p:nvPicPr>
        <p:blipFill>
          <a:blip r:embed="rId5"/>
          <a:stretch>
            <a:fillRect/>
          </a:stretch>
        </p:blipFill>
        <p:spPr>
          <a:xfrm>
            <a:off x="5398960" y="2920412"/>
            <a:ext cx="6077875" cy="3685807"/>
          </a:xfrm>
          <a:prstGeom prst="rect">
            <a:avLst/>
          </a:prstGeom>
        </p:spPr>
      </p:pic>
    </p:spTree>
    <p:extLst>
      <p:ext uri="{BB962C8B-B14F-4D97-AF65-F5344CB8AC3E}">
        <p14:creationId xmlns:p14="http://schemas.microsoft.com/office/powerpoint/2010/main" val="338733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E203-423C-9EB4-6FA6-10FE1FAA8CA2}"/>
              </a:ext>
            </a:extLst>
          </p:cNvPr>
          <p:cNvSpPr>
            <a:spLocks noGrp="1"/>
          </p:cNvSpPr>
          <p:nvPr>
            <p:ph type="title"/>
          </p:nvPr>
        </p:nvSpPr>
        <p:spPr/>
        <p:txBody>
          <a:bodyPr/>
          <a:lstStyle/>
          <a:p>
            <a:r>
              <a:rPr lang="da-DK" dirty="0"/>
              <a:t>Copyright issues</a:t>
            </a:r>
          </a:p>
        </p:txBody>
      </p:sp>
      <p:sp>
        <p:nvSpPr>
          <p:cNvPr id="4" name="Text Placeholder 3">
            <a:extLst>
              <a:ext uri="{FF2B5EF4-FFF2-40B4-BE49-F238E27FC236}">
                <a16:creationId xmlns:a16="http://schemas.microsoft.com/office/drawing/2014/main" id="{49D1607B-2DA4-2E68-C7BF-59AFFF4B1472}"/>
              </a:ext>
            </a:extLst>
          </p:cNvPr>
          <p:cNvSpPr>
            <a:spLocks noGrp="1"/>
          </p:cNvSpPr>
          <p:nvPr>
            <p:ph type="body" sz="quarter" idx="13"/>
          </p:nvPr>
        </p:nvSpPr>
        <p:spPr/>
        <p:txBody>
          <a:bodyPr/>
          <a:lstStyle/>
          <a:p>
            <a:endParaRPr lang="da-DK"/>
          </a:p>
        </p:txBody>
      </p:sp>
      <p:pic>
        <p:nvPicPr>
          <p:cNvPr id="5" name="Picture 4" descr="Getty Images is Suing Stable Diffusion for a Staggering $1.8 Trillion |  PetaPixel">
            <a:extLst>
              <a:ext uri="{FF2B5EF4-FFF2-40B4-BE49-F238E27FC236}">
                <a16:creationId xmlns:a16="http://schemas.microsoft.com/office/drawing/2014/main" id="{9240FAF6-ED6A-563D-32DB-8C51844FEE8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406936" y="1321026"/>
            <a:ext cx="4093978" cy="49235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etty Images is Suing Stable Diffusion for a Staggering $1.8 Trillion |  PetaPixel">
            <a:extLst>
              <a:ext uri="{FF2B5EF4-FFF2-40B4-BE49-F238E27FC236}">
                <a16:creationId xmlns:a16="http://schemas.microsoft.com/office/drawing/2014/main" id="{1E75EEE5-6204-1CC5-6B67-A9073B8693C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635184" y="1277257"/>
            <a:ext cx="5149880" cy="492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38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3E203-423C-9EB4-6FA6-10FE1FAA8CA2}"/>
              </a:ext>
            </a:extLst>
          </p:cNvPr>
          <p:cNvSpPr>
            <a:spLocks noGrp="1"/>
          </p:cNvSpPr>
          <p:nvPr>
            <p:ph type="title"/>
          </p:nvPr>
        </p:nvSpPr>
        <p:spPr/>
        <p:txBody>
          <a:bodyPr/>
          <a:lstStyle/>
          <a:p>
            <a:r>
              <a:rPr lang="da-DK" dirty="0"/>
              <a:t>Copyright issues</a:t>
            </a:r>
          </a:p>
        </p:txBody>
      </p:sp>
      <p:sp>
        <p:nvSpPr>
          <p:cNvPr id="3" name="Text Placeholder 2">
            <a:extLst>
              <a:ext uri="{FF2B5EF4-FFF2-40B4-BE49-F238E27FC236}">
                <a16:creationId xmlns:a16="http://schemas.microsoft.com/office/drawing/2014/main" id="{2095EDE6-C639-C0D4-FAFE-263741318814}"/>
              </a:ext>
            </a:extLst>
          </p:cNvPr>
          <p:cNvSpPr>
            <a:spLocks noGrp="1"/>
          </p:cNvSpPr>
          <p:nvPr>
            <p:ph type="body" sz="quarter" idx="12"/>
          </p:nvPr>
        </p:nvSpPr>
        <p:spPr>
          <a:xfrm>
            <a:off x="571501" y="2065338"/>
            <a:ext cx="11053940" cy="2771514"/>
          </a:xfrm>
        </p:spPr>
        <p:txBody>
          <a:bodyPr>
            <a:normAutofit/>
          </a:bodyPr>
          <a:lstStyle/>
          <a:p>
            <a:r>
              <a:rPr lang="da-DK" sz="1800" dirty="0" err="1"/>
              <a:t>Getty</a:t>
            </a:r>
            <a:r>
              <a:rPr lang="da-DK" sz="1800" dirty="0"/>
              <a:t> Images vs. </a:t>
            </a:r>
            <a:r>
              <a:rPr lang="da-DK" sz="1800" dirty="0" err="1"/>
              <a:t>Stability</a:t>
            </a:r>
            <a:r>
              <a:rPr lang="da-DK" sz="1800" dirty="0"/>
              <a:t> AI</a:t>
            </a:r>
          </a:p>
          <a:p>
            <a:pPr lvl="1"/>
            <a:r>
              <a:rPr lang="da-DK" sz="1600" dirty="0"/>
              <a:t>Stock </a:t>
            </a:r>
            <a:r>
              <a:rPr lang="da-DK" sz="1600" dirty="0" err="1"/>
              <a:t>photos</a:t>
            </a:r>
            <a:r>
              <a:rPr lang="da-DK" sz="1600" dirty="0"/>
              <a:t> </a:t>
            </a:r>
            <a:r>
              <a:rPr lang="da-DK" sz="1600" dirty="0" err="1"/>
              <a:t>used</a:t>
            </a:r>
            <a:r>
              <a:rPr lang="da-DK" sz="1600" dirty="0"/>
              <a:t> to </a:t>
            </a:r>
            <a:r>
              <a:rPr lang="da-DK" sz="1600" dirty="0" err="1"/>
              <a:t>train</a:t>
            </a:r>
            <a:r>
              <a:rPr lang="da-DK" sz="1600" dirty="0"/>
              <a:t> Stable Diffusion models</a:t>
            </a:r>
          </a:p>
          <a:p>
            <a:pPr lvl="1"/>
            <a:r>
              <a:rPr lang="da-DK" sz="1600" dirty="0"/>
              <a:t>…</a:t>
            </a:r>
            <a:r>
              <a:rPr lang="da-DK" sz="1600" dirty="0" err="1"/>
              <a:t>even</a:t>
            </a:r>
            <a:r>
              <a:rPr lang="da-DK" sz="1600" dirty="0"/>
              <a:t> generations with ”</a:t>
            </a:r>
            <a:r>
              <a:rPr lang="da-DK" sz="1600" dirty="0" err="1"/>
              <a:t>Getty</a:t>
            </a:r>
            <a:r>
              <a:rPr lang="da-DK" sz="1600" dirty="0"/>
              <a:t> Images” watermarks</a:t>
            </a:r>
          </a:p>
          <a:p>
            <a:r>
              <a:rPr lang="da-DK" sz="1800" dirty="0" err="1"/>
              <a:t>Who</a:t>
            </a:r>
            <a:r>
              <a:rPr lang="da-DK" sz="1800" dirty="0"/>
              <a:t> has copyright of AI-</a:t>
            </a:r>
            <a:r>
              <a:rPr lang="da-DK" sz="1800" dirty="0" err="1"/>
              <a:t>generated</a:t>
            </a:r>
            <a:r>
              <a:rPr lang="da-DK" sz="1800" dirty="0"/>
              <a:t> art in general?</a:t>
            </a:r>
          </a:p>
          <a:p>
            <a:pPr lvl="1"/>
            <a:r>
              <a:rPr lang="da-DK" sz="1600" dirty="0"/>
              <a:t>Is AI </a:t>
            </a:r>
            <a:r>
              <a:rPr lang="da-DK" sz="1600" dirty="0" err="1"/>
              <a:t>generated</a:t>
            </a:r>
            <a:r>
              <a:rPr lang="da-DK" sz="1600" dirty="0"/>
              <a:t> art </a:t>
            </a:r>
            <a:r>
              <a:rPr lang="da-DK" sz="1600" dirty="0" err="1"/>
              <a:t>fundamentally</a:t>
            </a:r>
            <a:r>
              <a:rPr lang="da-DK" sz="1600" dirty="0"/>
              <a:t> </a:t>
            </a:r>
            <a:r>
              <a:rPr lang="da-DK" sz="1600" dirty="0" err="1"/>
              <a:t>different</a:t>
            </a:r>
            <a:r>
              <a:rPr lang="da-DK" sz="1600" dirty="0"/>
              <a:t> from human inspiration?</a:t>
            </a:r>
          </a:p>
          <a:p>
            <a:r>
              <a:rPr lang="da-DK" sz="1800" dirty="0" err="1"/>
              <a:t>Who</a:t>
            </a:r>
            <a:r>
              <a:rPr lang="da-DK" sz="1800" dirty="0"/>
              <a:t> </a:t>
            </a:r>
            <a:r>
              <a:rPr lang="da-DK" sz="1800" dirty="0" err="1"/>
              <a:t>owns</a:t>
            </a:r>
            <a:r>
              <a:rPr lang="da-DK" sz="1800" dirty="0"/>
              <a:t> </a:t>
            </a:r>
            <a:r>
              <a:rPr lang="da-DK" sz="1800" dirty="0" err="1"/>
              <a:t>text</a:t>
            </a:r>
            <a:r>
              <a:rPr lang="da-DK" sz="1800" dirty="0"/>
              <a:t> </a:t>
            </a:r>
            <a:r>
              <a:rPr lang="da-DK" sz="1800" dirty="0" err="1"/>
              <a:t>produced</a:t>
            </a:r>
            <a:r>
              <a:rPr lang="da-DK" sz="1800" dirty="0"/>
              <a:t> by a </a:t>
            </a:r>
            <a:r>
              <a:rPr lang="da-DK" sz="1800" dirty="0" err="1"/>
              <a:t>language</a:t>
            </a:r>
            <a:r>
              <a:rPr lang="da-DK" sz="1800" dirty="0"/>
              <a:t> model?</a:t>
            </a:r>
          </a:p>
        </p:txBody>
      </p:sp>
      <p:sp>
        <p:nvSpPr>
          <p:cNvPr id="4" name="Text Placeholder 3">
            <a:extLst>
              <a:ext uri="{FF2B5EF4-FFF2-40B4-BE49-F238E27FC236}">
                <a16:creationId xmlns:a16="http://schemas.microsoft.com/office/drawing/2014/main" id="{49D1607B-2DA4-2E68-C7BF-59AFFF4B1472}"/>
              </a:ext>
            </a:extLst>
          </p:cNvPr>
          <p:cNvSpPr>
            <a:spLocks noGrp="1"/>
          </p:cNvSpPr>
          <p:nvPr>
            <p:ph type="body" sz="quarter" idx="13"/>
          </p:nvPr>
        </p:nvSpPr>
        <p:spPr/>
        <p:txBody>
          <a:bodyPr/>
          <a:lstStyle/>
          <a:p>
            <a:endParaRPr lang="da-DK"/>
          </a:p>
        </p:txBody>
      </p:sp>
      <p:pic>
        <p:nvPicPr>
          <p:cNvPr id="5" name="Picture 4" descr="Getty Images is Suing Stable Diffusion for a Staggering $1.8 Trillion |  PetaPixel">
            <a:extLst>
              <a:ext uri="{FF2B5EF4-FFF2-40B4-BE49-F238E27FC236}">
                <a16:creationId xmlns:a16="http://schemas.microsoft.com/office/drawing/2014/main" id="{9240FAF6-ED6A-563D-32DB-8C51844FEE8F}"/>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315303" y="472785"/>
            <a:ext cx="4305197" cy="4117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E75B234-02F5-D9D9-BD5F-3C7EAF8B6189}"/>
              </a:ext>
            </a:extLst>
          </p:cNvPr>
          <p:cNvSpPr txBox="1"/>
          <p:nvPr/>
        </p:nvSpPr>
        <p:spPr>
          <a:xfrm>
            <a:off x="370234" y="5173552"/>
            <a:ext cx="3359819" cy="646331"/>
          </a:xfrm>
          <a:prstGeom prst="rect">
            <a:avLst/>
          </a:prstGeom>
          <a:noFill/>
          <a:effectLst/>
        </p:spPr>
        <p:txBody>
          <a:bodyPr wrap="square">
            <a:spAutoFit/>
          </a:bodyPr>
          <a:lstStyle/>
          <a:p>
            <a:pPr lvl="1" algn="just"/>
            <a:r>
              <a:rPr lang="da-DK" b="1" dirty="0"/>
              <a:t> ”</a:t>
            </a:r>
            <a:r>
              <a:rPr lang="da-DK" b="1" dirty="0" err="1"/>
              <a:t>Rewrite</a:t>
            </a:r>
            <a:r>
              <a:rPr lang="da-DK" b="1" dirty="0"/>
              <a:t> </a:t>
            </a:r>
            <a:r>
              <a:rPr lang="da-DK" b="1" dirty="0" err="1"/>
              <a:t>my</a:t>
            </a:r>
            <a:r>
              <a:rPr lang="da-DK" b="1" dirty="0"/>
              <a:t> </a:t>
            </a:r>
            <a:r>
              <a:rPr lang="da-DK" b="1" dirty="0" err="1"/>
              <a:t>text</a:t>
            </a:r>
            <a:r>
              <a:rPr lang="da-DK" b="1" dirty="0"/>
              <a:t> to </a:t>
            </a:r>
            <a:r>
              <a:rPr lang="da-DK" b="1" dirty="0" err="1"/>
              <a:t>be</a:t>
            </a:r>
            <a:r>
              <a:rPr lang="da-DK" b="1" dirty="0"/>
              <a:t> more </a:t>
            </a:r>
            <a:r>
              <a:rPr lang="da-DK" b="1" dirty="0" err="1"/>
              <a:t>engaging</a:t>
            </a:r>
            <a:r>
              <a:rPr lang="da-DK" b="1" dirty="0"/>
              <a:t>”</a:t>
            </a:r>
          </a:p>
        </p:txBody>
      </p:sp>
      <p:sp>
        <p:nvSpPr>
          <p:cNvPr id="8" name="TextBox 7">
            <a:extLst>
              <a:ext uri="{FF2B5EF4-FFF2-40B4-BE49-F238E27FC236}">
                <a16:creationId xmlns:a16="http://schemas.microsoft.com/office/drawing/2014/main" id="{11C2457A-1E70-9952-97E4-13D093CAF2C6}"/>
              </a:ext>
            </a:extLst>
          </p:cNvPr>
          <p:cNvSpPr txBox="1"/>
          <p:nvPr/>
        </p:nvSpPr>
        <p:spPr>
          <a:xfrm>
            <a:off x="7687932" y="5207975"/>
            <a:ext cx="3359819" cy="646331"/>
          </a:xfrm>
          <a:prstGeom prst="rect">
            <a:avLst/>
          </a:prstGeom>
          <a:noFill/>
          <a:effectLst/>
        </p:spPr>
        <p:txBody>
          <a:bodyPr wrap="square">
            <a:spAutoFit/>
          </a:bodyPr>
          <a:lstStyle/>
          <a:p>
            <a:pPr lvl="1" algn="ctr"/>
            <a:r>
              <a:rPr lang="da-DK" b="1" dirty="0"/>
              <a:t> ”Write a new research </a:t>
            </a:r>
            <a:r>
              <a:rPr lang="da-DK" b="1" dirty="0" err="1"/>
              <a:t>proposal</a:t>
            </a:r>
            <a:r>
              <a:rPr lang="da-DK" b="1" dirty="0"/>
              <a:t> for </a:t>
            </a:r>
            <a:r>
              <a:rPr lang="da-DK" b="1" dirty="0" err="1"/>
              <a:t>me</a:t>
            </a:r>
            <a:r>
              <a:rPr lang="da-DK" b="1" dirty="0"/>
              <a:t>”</a:t>
            </a:r>
          </a:p>
        </p:txBody>
      </p:sp>
      <p:cxnSp>
        <p:nvCxnSpPr>
          <p:cNvPr id="10" name="Straight Arrow Connector 9">
            <a:extLst>
              <a:ext uri="{FF2B5EF4-FFF2-40B4-BE49-F238E27FC236}">
                <a16:creationId xmlns:a16="http://schemas.microsoft.com/office/drawing/2014/main" id="{5BF81969-5011-00BF-21A0-5EFA76B4E46C}"/>
              </a:ext>
            </a:extLst>
          </p:cNvPr>
          <p:cNvCxnSpPr>
            <a:cxnSpLocks/>
          </p:cNvCxnSpPr>
          <p:nvPr/>
        </p:nvCxnSpPr>
        <p:spPr>
          <a:xfrm>
            <a:off x="3859619" y="5454503"/>
            <a:ext cx="424239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2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B06B-3B72-9C6A-C8EF-C1A04A899A55}"/>
              </a:ext>
            </a:extLst>
          </p:cNvPr>
          <p:cNvSpPr>
            <a:spLocks noGrp="1"/>
          </p:cNvSpPr>
          <p:nvPr>
            <p:ph type="title"/>
          </p:nvPr>
        </p:nvSpPr>
        <p:spPr>
          <a:xfrm>
            <a:off x="766763" y="657226"/>
            <a:ext cx="7367144" cy="1408112"/>
          </a:xfrm>
        </p:spPr>
        <p:txBody>
          <a:bodyPr/>
          <a:lstStyle/>
          <a:p>
            <a:r>
              <a:rPr lang="da-DK" dirty="0" err="1"/>
              <a:t>Technological</a:t>
            </a:r>
            <a:r>
              <a:rPr lang="da-DK" dirty="0"/>
              <a:t> </a:t>
            </a:r>
            <a:r>
              <a:rPr lang="da-DK" dirty="0" err="1"/>
              <a:t>Inequalities</a:t>
            </a:r>
            <a:br>
              <a:rPr lang="da-DK" dirty="0"/>
            </a:br>
            <a:r>
              <a:rPr lang="da-DK" dirty="0" err="1"/>
              <a:t>will</a:t>
            </a:r>
            <a:r>
              <a:rPr lang="da-DK" dirty="0"/>
              <a:t> </a:t>
            </a:r>
            <a:r>
              <a:rPr lang="da-DK" dirty="0" err="1"/>
              <a:t>Increase</a:t>
            </a:r>
            <a:endParaRPr lang="da-DK" dirty="0"/>
          </a:p>
        </p:txBody>
      </p:sp>
      <p:sp>
        <p:nvSpPr>
          <p:cNvPr id="3" name="Text Placeholder 2">
            <a:extLst>
              <a:ext uri="{FF2B5EF4-FFF2-40B4-BE49-F238E27FC236}">
                <a16:creationId xmlns:a16="http://schemas.microsoft.com/office/drawing/2014/main" id="{E3EE4ED6-5D0C-2500-2909-036147200CEB}"/>
              </a:ext>
            </a:extLst>
          </p:cNvPr>
          <p:cNvSpPr>
            <a:spLocks noGrp="1"/>
          </p:cNvSpPr>
          <p:nvPr>
            <p:ph type="body" sz="quarter" idx="12"/>
          </p:nvPr>
        </p:nvSpPr>
        <p:spPr>
          <a:xfrm>
            <a:off x="546100" y="1892594"/>
            <a:ext cx="11074399" cy="4016727"/>
          </a:xfrm>
        </p:spPr>
        <p:txBody>
          <a:bodyPr>
            <a:normAutofit/>
          </a:bodyPr>
          <a:lstStyle/>
          <a:p>
            <a:r>
              <a:rPr lang="da-DK" sz="2800" dirty="0"/>
              <a:t>Languages </a:t>
            </a:r>
            <a:r>
              <a:rPr lang="da-DK" sz="2800" dirty="0" err="1"/>
              <a:t>other</a:t>
            </a:r>
            <a:r>
              <a:rPr lang="da-DK" sz="2800" dirty="0"/>
              <a:t> </a:t>
            </a:r>
            <a:r>
              <a:rPr lang="da-DK" sz="2800" dirty="0" err="1"/>
              <a:t>than</a:t>
            </a:r>
            <a:r>
              <a:rPr lang="da-DK" sz="2800" dirty="0"/>
              <a:t> English?</a:t>
            </a:r>
          </a:p>
          <a:p>
            <a:pPr lvl="1"/>
            <a:r>
              <a:rPr lang="da-DK" sz="2600" dirty="0" err="1"/>
              <a:t>E.g</a:t>
            </a:r>
            <a:r>
              <a:rPr lang="da-DK" sz="2600" dirty="0"/>
              <a:t>. Norwegian is not in the top 20… </a:t>
            </a:r>
          </a:p>
          <a:p>
            <a:r>
              <a:rPr lang="da-DK" sz="2800" dirty="0" err="1"/>
              <a:t>Current</a:t>
            </a:r>
            <a:r>
              <a:rPr lang="da-DK" sz="2800" dirty="0"/>
              <a:t> </a:t>
            </a:r>
            <a:r>
              <a:rPr lang="da-DK" sz="2800" dirty="0" err="1"/>
              <a:t>developments</a:t>
            </a:r>
            <a:r>
              <a:rPr lang="da-DK" sz="2800" dirty="0"/>
              <a:t> </a:t>
            </a:r>
            <a:r>
              <a:rPr lang="da-DK" sz="2800" dirty="0" err="1"/>
              <a:t>will</a:t>
            </a:r>
            <a:r>
              <a:rPr lang="da-DK" sz="2800" dirty="0"/>
              <a:t> never</a:t>
            </a:r>
            <a:br>
              <a:rPr lang="da-DK" sz="2800" dirty="0"/>
            </a:br>
            <a:r>
              <a:rPr lang="da-DK" sz="2800" dirty="0" err="1"/>
              <a:t>reach</a:t>
            </a:r>
            <a:r>
              <a:rPr lang="da-DK" sz="2800" dirty="0"/>
              <a:t> low-</a:t>
            </a:r>
            <a:r>
              <a:rPr lang="da-DK" sz="2800" dirty="0" err="1"/>
              <a:t>resource</a:t>
            </a:r>
            <a:r>
              <a:rPr lang="da-DK" sz="2800" dirty="0"/>
              <a:t> </a:t>
            </a:r>
            <a:r>
              <a:rPr lang="da-DK" sz="2800" dirty="0" err="1"/>
              <a:t>languages</a:t>
            </a:r>
            <a:endParaRPr lang="da-DK" sz="2800" dirty="0"/>
          </a:p>
          <a:p>
            <a:r>
              <a:rPr lang="da-DK" sz="2800" dirty="0" err="1"/>
              <a:t>Caused</a:t>
            </a:r>
            <a:r>
              <a:rPr lang="da-DK" sz="2800" dirty="0"/>
              <a:t> in part</a:t>
            </a:r>
            <a:br>
              <a:rPr lang="da-DK" sz="2800" dirty="0"/>
            </a:br>
            <a:r>
              <a:rPr lang="da-DK" sz="2800" dirty="0"/>
              <a:t>by </a:t>
            </a:r>
            <a:r>
              <a:rPr lang="da-DK" sz="2800" dirty="0" err="1"/>
              <a:t>financial</a:t>
            </a:r>
            <a:r>
              <a:rPr lang="da-DK" sz="2800" dirty="0"/>
              <a:t> </a:t>
            </a:r>
            <a:r>
              <a:rPr lang="da-DK" sz="2800" dirty="0" err="1"/>
              <a:t>interests</a:t>
            </a:r>
            <a:endParaRPr lang="da-DK" sz="2400" dirty="0"/>
          </a:p>
        </p:txBody>
      </p:sp>
      <p:pic>
        <p:nvPicPr>
          <p:cNvPr id="6" name="Picture 5">
            <a:extLst>
              <a:ext uri="{FF2B5EF4-FFF2-40B4-BE49-F238E27FC236}">
                <a16:creationId xmlns:a16="http://schemas.microsoft.com/office/drawing/2014/main" id="{B1F99B8D-357D-63FD-FDB1-34E2644EE6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16612" y="220880"/>
            <a:ext cx="4556325" cy="5865377"/>
          </a:xfrm>
          <a:prstGeom prst="rect">
            <a:avLst/>
          </a:prstGeom>
        </p:spPr>
      </p:pic>
      <p:sp>
        <p:nvSpPr>
          <p:cNvPr id="5" name="Text Placeholder 10">
            <a:extLst>
              <a:ext uri="{FF2B5EF4-FFF2-40B4-BE49-F238E27FC236}">
                <a16:creationId xmlns:a16="http://schemas.microsoft.com/office/drawing/2014/main" id="{C4BA75D9-2577-329D-A555-80BE8C8684CA}"/>
              </a:ext>
            </a:extLst>
          </p:cNvPr>
          <p:cNvSpPr txBox="1">
            <a:spLocks/>
          </p:cNvSpPr>
          <p:nvPr/>
        </p:nvSpPr>
        <p:spPr>
          <a:xfrm>
            <a:off x="8450981" y="6640433"/>
            <a:ext cx="3519487" cy="282204"/>
          </a:xfrm>
          <a:prstGeom prst="rect">
            <a:avLst/>
          </a:prstGeom>
        </p:spPr>
        <p:txBody>
          <a:bodyPr vert="horz" lIns="0" tIns="0" rIns="0" bIns="45720" rtlCol="0">
            <a:noAutofit/>
          </a:bodyPr>
          <a:lstStyle>
            <a:lvl1pPr marL="0" indent="0" algn="l" defTabSz="914318" rtl="0" eaLnBrk="1" latinLnBrk="0" hangingPunct="1">
              <a:lnSpc>
                <a:spcPct val="100000"/>
              </a:lnSpc>
              <a:spcBef>
                <a:spcPts val="1000"/>
              </a:spcBef>
              <a:buFontTx/>
              <a:buNone/>
              <a:defRPr sz="600" b="1" kern="1200" spc="17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4"/>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5"/>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5"/>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5"/>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b="0" dirty="0"/>
              <a:t>Slides </a:t>
            </a:r>
            <a:r>
              <a:rPr lang="da-DK" b="0" dirty="0" err="1"/>
              <a:t>inspired</a:t>
            </a:r>
            <a:r>
              <a:rPr lang="da-DK" b="0" dirty="0"/>
              <a:t> by and in part </a:t>
            </a:r>
            <a:r>
              <a:rPr lang="da-DK" b="0" dirty="0" err="1"/>
              <a:t>adapted</a:t>
            </a:r>
            <a:r>
              <a:rPr lang="da-DK" b="0" dirty="0"/>
              <a:t> from ”An </a:t>
            </a:r>
            <a:r>
              <a:rPr lang="da-DK" b="0" dirty="0" err="1"/>
              <a:t>evening</a:t>
            </a:r>
            <a:r>
              <a:rPr lang="da-DK" b="0" dirty="0"/>
              <a:t> with </a:t>
            </a:r>
            <a:r>
              <a:rPr lang="da-DK" b="0" dirty="0" err="1"/>
              <a:t>ChatGPT</a:t>
            </a:r>
            <a:r>
              <a:rPr lang="da-DK" b="0" dirty="0"/>
              <a:t>”, University of Groningen, 18 </a:t>
            </a:r>
            <a:r>
              <a:rPr lang="da-DK" b="0" dirty="0" err="1"/>
              <a:t>January</a:t>
            </a:r>
            <a:r>
              <a:rPr lang="da-DK" b="0" dirty="0"/>
              <a:t> 2023</a:t>
            </a:r>
          </a:p>
        </p:txBody>
      </p:sp>
      <p:pic>
        <p:nvPicPr>
          <p:cNvPr id="7" name="Picture 6">
            <a:extLst>
              <a:ext uri="{FF2B5EF4-FFF2-40B4-BE49-F238E27FC236}">
                <a16:creationId xmlns:a16="http://schemas.microsoft.com/office/drawing/2014/main" id="{635974A8-41FF-1106-DD3C-6CD3B183000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73362" y="4347594"/>
            <a:ext cx="3143250" cy="1668012"/>
          </a:xfrm>
          <a:prstGeom prst="rect">
            <a:avLst/>
          </a:prstGeom>
        </p:spPr>
      </p:pic>
      <p:sp>
        <p:nvSpPr>
          <p:cNvPr id="9" name="Text Placeholder 8">
            <a:extLst>
              <a:ext uri="{FF2B5EF4-FFF2-40B4-BE49-F238E27FC236}">
                <a16:creationId xmlns:a16="http://schemas.microsoft.com/office/drawing/2014/main" id="{542BC709-5037-D5DE-0F70-1ED65D1B63FB}"/>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3978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445663-1103-8CCC-EDD4-D2F8B4DBA3C5}"/>
              </a:ext>
            </a:extLst>
          </p:cNvPr>
          <p:cNvPicPr>
            <a:picLocks noChangeAspect="1"/>
          </p:cNvPicPr>
          <p:nvPr/>
        </p:nvPicPr>
        <p:blipFill>
          <a:blip r:embed="rId2"/>
          <a:stretch>
            <a:fillRect/>
          </a:stretch>
        </p:blipFill>
        <p:spPr>
          <a:xfrm>
            <a:off x="1231402" y="68263"/>
            <a:ext cx="9729195" cy="6202362"/>
          </a:xfrm>
          <a:prstGeom prst="rect">
            <a:avLst/>
          </a:prstGeom>
          <a:noFill/>
        </p:spPr>
      </p:pic>
      <p:sp>
        <p:nvSpPr>
          <p:cNvPr id="7" name="Text Placeholder 3">
            <a:extLst>
              <a:ext uri="{FF2B5EF4-FFF2-40B4-BE49-F238E27FC236}">
                <a16:creationId xmlns:a16="http://schemas.microsoft.com/office/drawing/2014/main" id="{F2118E4C-05B8-4295-3D59-72F1DAEA16B4}"/>
              </a:ext>
            </a:extLst>
          </p:cNvPr>
          <p:cNvSpPr txBox="1">
            <a:spLocks/>
          </p:cNvSpPr>
          <p:nvPr/>
        </p:nvSpPr>
        <p:spPr>
          <a:xfrm>
            <a:off x="3071813" y="6363837"/>
            <a:ext cx="1819117" cy="282204"/>
          </a:xfrm>
          <a:prstGeom prst="rect">
            <a:avLst/>
          </a:prstGeom>
        </p:spPr>
        <p:txBody>
          <a:bodyPr vert="horz" lIns="0" tIns="0" rIns="0" bIns="45720" rtlCol="0">
            <a:noAutofit/>
          </a:bodyPr>
          <a:lstStyle>
            <a:lvl1pPr marL="0" indent="0" algn="l" defTabSz="914318" rtl="0" eaLnBrk="1" latinLnBrk="0" hangingPunct="1">
              <a:lnSpc>
                <a:spcPct val="100000"/>
              </a:lnSpc>
              <a:spcBef>
                <a:spcPts val="1000"/>
              </a:spcBef>
              <a:buFontTx/>
              <a:buNone/>
              <a:defRPr sz="600" b="1" kern="1200" spc="17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a:t>https://live.european-language-grid.eu/catalogue/dashboard</a:t>
            </a:r>
          </a:p>
          <a:p>
            <a:endParaRPr lang="da-DK" dirty="0"/>
          </a:p>
        </p:txBody>
      </p:sp>
    </p:spTree>
    <p:extLst>
      <p:ext uri="{BB962C8B-B14F-4D97-AF65-F5344CB8AC3E}">
        <p14:creationId xmlns:p14="http://schemas.microsoft.com/office/powerpoint/2010/main" val="337704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134BFD-2E80-40F1-6522-701C98593732}"/>
              </a:ext>
            </a:extLst>
          </p:cNvPr>
          <p:cNvPicPr>
            <a:picLocks noChangeAspect="1"/>
          </p:cNvPicPr>
          <p:nvPr/>
        </p:nvPicPr>
        <p:blipFill>
          <a:blip r:embed="rId2"/>
          <a:stretch>
            <a:fillRect/>
          </a:stretch>
        </p:blipFill>
        <p:spPr>
          <a:xfrm>
            <a:off x="1212251" y="68263"/>
            <a:ext cx="9767498" cy="6202362"/>
          </a:xfrm>
          <a:prstGeom prst="rect">
            <a:avLst/>
          </a:prstGeom>
          <a:noFill/>
        </p:spPr>
      </p:pic>
      <p:sp>
        <p:nvSpPr>
          <p:cNvPr id="7" name="Text Placeholder 3">
            <a:extLst>
              <a:ext uri="{FF2B5EF4-FFF2-40B4-BE49-F238E27FC236}">
                <a16:creationId xmlns:a16="http://schemas.microsoft.com/office/drawing/2014/main" id="{6143ED98-B2AE-8B48-C938-C7F57483B62C}"/>
              </a:ext>
            </a:extLst>
          </p:cNvPr>
          <p:cNvSpPr txBox="1">
            <a:spLocks/>
          </p:cNvSpPr>
          <p:nvPr/>
        </p:nvSpPr>
        <p:spPr>
          <a:xfrm>
            <a:off x="3071813" y="6363837"/>
            <a:ext cx="1819117" cy="282204"/>
          </a:xfrm>
          <a:prstGeom prst="rect">
            <a:avLst/>
          </a:prstGeom>
        </p:spPr>
        <p:txBody>
          <a:bodyPr vert="horz" lIns="0" tIns="0" rIns="0" bIns="45720" rtlCol="0">
            <a:noAutofit/>
          </a:bodyPr>
          <a:lstStyle>
            <a:lvl1pPr marL="0" indent="0" algn="l" defTabSz="914318" rtl="0" eaLnBrk="1" latinLnBrk="0" hangingPunct="1">
              <a:lnSpc>
                <a:spcPct val="100000"/>
              </a:lnSpc>
              <a:spcBef>
                <a:spcPts val="1000"/>
              </a:spcBef>
              <a:buFontTx/>
              <a:buNone/>
              <a:defRPr sz="600" b="1" kern="1200" spc="17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a:t>https://live.european-language-grid.eu/catalogue/dashboard</a:t>
            </a:r>
          </a:p>
          <a:p>
            <a:endParaRPr lang="da-DK" dirty="0"/>
          </a:p>
        </p:txBody>
      </p:sp>
    </p:spTree>
    <p:extLst>
      <p:ext uri="{BB962C8B-B14F-4D97-AF65-F5344CB8AC3E}">
        <p14:creationId xmlns:p14="http://schemas.microsoft.com/office/powerpoint/2010/main" val="319033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lescope, light&#10;&#10;Description automatically generated">
            <a:extLst>
              <a:ext uri="{FF2B5EF4-FFF2-40B4-BE49-F238E27FC236}">
                <a16:creationId xmlns:a16="http://schemas.microsoft.com/office/drawing/2014/main" id="{B6704804-45AD-1DAA-B64F-32648DDD7905}"/>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3E632524-C503-26EF-5993-C0D723BF6529}"/>
              </a:ext>
            </a:extLst>
          </p:cNvPr>
          <p:cNvSpPr>
            <a:spLocks noGrp="1"/>
          </p:cNvSpPr>
          <p:nvPr>
            <p:ph type="title"/>
          </p:nvPr>
        </p:nvSpPr>
        <p:spPr>
          <a:xfrm>
            <a:off x="2195697" y="582866"/>
            <a:ext cx="7800605" cy="1087787"/>
          </a:xfrm>
          <a:noFill/>
        </p:spPr>
        <p:txBody>
          <a:bodyPr/>
          <a:lstStyle/>
          <a:p>
            <a:r>
              <a:rPr lang="da-DK" sz="4000" dirty="0">
                <a:solidFill>
                  <a:schemeClr val="bg1"/>
                </a:solidFill>
              </a:rPr>
              <a:t>The LLM Hype</a:t>
            </a:r>
          </a:p>
        </p:txBody>
      </p:sp>
    </p:spTree>
    <p:extLst>
      <p:ext uri="{BB962C8B-B14F-4D97-AF65-F5344CB8AC3E}">
        <p14:creationId xmlns:p14="http://schemas.microsoft.com/office/powerpoint/2010/main" val="4185935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AEB7DD-3BAB-31E5-7A98-4547DE878008}"/>
              </a:ext>
            </a:extLst>
          </p:cNvPr>
          <p:cNvPicPr>
            <a:picLocks noChangeAspect="1"/>
          </p:cNvPicPr>
          <p:nvPr/>
        </p:nvPicPr>
        <p:blipFill>
          <a:blip r:embed="rId2"/>
          <a:stretch>
            <a:fillRect/>
          </a:stretch>
        </p:blipFill>
        <p:spPr>
          <a:xfrm>
            <a:off x="927365" y="68263"/>
            <a:ext cx="10337270" cy="6202362"/>
          </a:xfrm>
          <a:prstGeom prst="rect">
            <a:avLst/>
          </a:prstGeom>
          <a:noFill/>
        </p:spPr>
      </p:pic>
      <p:sp>
        <p:nvSpPr>
          <p:cNvPr id="7" name="Text Placeholder 3">
            <a:extLst>
              <a:ext uri="{FF2B5EF4-FFF2-40B4-BE49-F238E27FC236}">
                <a16:creationId xmlns:a16="http://schemas.microsoft.com/office/drawing/2014/main" id="{E920C22B-94C2-4A76-A5BF-5135487D3F10}"/>
              </a:ext>
            </a:extLst>
          </p:cNvPr>
          <p:cNvSpPr txBox="1">
            <a:spLocks/>
          </p:cNvSpPr>
          <p:nvPr/>
        </p:nvSpPr>
        <p:spPr>
          <a:xfrm>
            <a:off x="3071813" y="6363837"/>
            <a:ext cx="1819117" cy="282204"/>
          </a:xfrm>
          <a:prstGeom prst="rect">
            <a:avLst/>
          </a:prstGeom>
        </p:spPr>
        <p:txBody>
          <a:bodyPr vert="horz" lIns="0" tIns="0" rIns="0" bIns="45720" rtlCol="0">
            <a:noAutofit/>
          </a:bodyPr>
          <a:lstStyle>
            <a:lvl1pPr marL="0" indent="0" algn="l" defTabSz="914318" rtl="0" eaLnBrk="1" latinLnBrk="0" hangingPunct="1">
              <a:lnSpc>
                <a:spcPct val="100000"/>
              </a:lnSpc>
              <a:spcBef>
                <a:spcPts val="1000"/>
              </a:spcBef>
              <a:buFontTx/>
              <a:buNone/>
              <a:defRPr sz="600" b="1" kern="1200" spc="17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a:t>https://live.european-language-grid.eu/catalogue/dashboard</a:t>
            </a:r>
          </a:p>
          <a:p>
            <a:endParaRPr lang="da-DK" dirty="0"/>
          </a:p>
        </p:txBody>
      </p:sp>
    </p:spTree>
    <p:extLst>
      <p:ext uri="{BB962C8B-B14F-4D97-AF65-F5344CB8AC3E}">
        <p14:creationId xmlns:p14="http://schemas.microsoft.com/office/powerpoint/2010/main" val="109995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D34394-A83A-3FED-92E1-B0156C68A80D}"/>
              </a:ext>
            </a:extLst>
          </p:cNvPr>
          <p:cNvPicPr>
            <a:picLocks noChangeAspect="1"/>
          </p:cNvPicPr>
          <p:nvPr/>
        </p:nvPicPr>
        <p:blipFill>
          <a:blip r:embed="rId2"/>
          <a:stretch>
            <a:fillRect/>
          </a:stretch>
        </p:blipFill>
        <p:spPr>
          <a:xfrm>
            <a:off x="1287967" y="68263"/>
            <a:ext cx="9616065" cy="6202362"/>
          </a:xfrm>
          <a:prstGeom prst="rect">
            <a:avLst/>
          </a:prstGeom>
          <a:noFill/>
        </p:spPr>
      </p:pic>
      <p:sp>
        <p:nvSpPr>
          <p:cNvPr id="10" name="Text Placeholder 3">
            <a:extLst>
              <a:ext uri="{FF2B5EF4-FFF2-40B4-BE49-F238E27FC236}">
                <a16:creationId xmlns:a16="http://schemas.microsoft.com/office/drawing/2014/main" id="{583870FE-9FF3-51BD-5687-C2066FBD63A9}"/>
              </a:ext>
            </a:extLst>
          </p:cNvPr>
          <p:cNvSpPr txBox="1">
            <a:spLocks/>
          </p:cNvSpPr>
          <p:nvPr/>
        </p:nvSpPr>
        <p:spPr>
          <a:xfrm>
            <a:off x="3071813" y="6363837"/>
            <a:ext cx="1819117" cy="282204"/>
          </a:xfrm>
          <a:prstGeom prst="rect">
            <a:avLst/>
          </a:prstGeom>
        </p:spPr>
        <p:txBody>
          <a:bodyPr vert="horz" lIns="0" tIns="0" rIns="0" bIns="45720" rtlCol="0">
            <a:noAutofit/>
          </a:bodyPr>
          <a:lstStyle>
            <a:lvl1pPr marL="0" indent="0" algn="l" defTabSz="914318" rtl="0" eaLnBrk="1" latinLnBrk="0" hangingPunct="1">
              <a:lnSpc>
                <a:spcPct val="100000"/>
              </a:lnSpc>
              <a:spcBef>
                <a:spcPts val="1000"/>
              </a:spcBef>
              <a:buFontTx/>
              <a:buNone/>
              <a:defRPr sz="600" b="1" kern="1200" spc="170" baseline="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3"/>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4"/>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4"/>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4"/>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r>
              <a:rPr lang="da-DK" dirty="0"/>
              <a:t>https://live.european-language-grid.eu/catalogue/dashboard</a:t>
            </a:r>
          </a:p>
          <a:p>
            <a:endParaRPr lang="da-DK" dirty="0"/>
          </a:p>
        </p:txBody>
      </p:sp>
    </p:spTree>
    <p:extLst>
      <p:ext uri="{BB962C8B-B14F-4D97-AF65-F5344CB8AC3E}">
        <p14:creationId xmlns:p14="http://schemas.microsoft.com/office/powerpoint/2010/main" val="306110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2AFC-E39C-D004-9D81-30F165DDD63A}"/>
              </a:ext>
            </a:extLst>
          </p:cNvPr>
          <p:cNvSpPr>
            <a:spLocks noGrp="1"/>
          </p:cNvSpPr>
          <p:nvPr>
            <p:ph type="title"/>
          </p:nvPr>
        </p:nvSpPr>
        <p:spPr>
          <a:xfrm>
            <a:off x="114301" y="475939"/>
            <a:ext cx="5981700" cy="1589399"/>
          </a:xfrm>
        </p:spPr>
        <p:txBody>
          <a:bodyPr/>
          <a:lstStyle/>
          <a:p>
            <a:r>
              <a:rPr lang="da-DK" dirty="0"/>
              <a:t>Quick-start Guide –</a:t>
            </a:r>
            <a:br>
              <a:rPr lang="da-DK" dirty="0"/>
            </a:br>
            <a:r>
              <a:rPr lang="da-DK" dirty="0" err="1"/>
              <a:t>Should</a:t>
            </a:r>
            <a:r>
              <a:rPr lang="da-DK" dirty="0"/>
              <a:t> I </a:t>
            </a:r>
            <a:r>
              <a:rPr lang="da-DK" dirty="0" err="1"/>
              <a:t>use</a:t>
            </a:r>
            <a:r>
              <a:rPr lang="da-DK" dirty="0"/>
              <a:t> ChatGPT?</a:t>
            </a:r>
          </a:p>
        </p:txBody>
      </p:sp>
      <p:sp>
        <p:nvSpPr>
          <p:cNvPr id="4" name="Text Placeholder 3">
            <a:extLst>
              <a:ext uri="{FF2B5EF4-FFF2-40B4-BE49-F238E27FC236}">
                <a16:creationId xmlns:a16="http://schemas.microsoft.com/office/drawing/2014/main" id="{F3ED977A-4732-792B-12C3-C47DA05F8400}"/>
              </a:ext>
            </a:extLst>
          </p:cNvPr>
          <p:cNvSpPr>
            <a:spLocks noGrp="1"/>
          </p:cNvSpPr>
          <p:nvPr>
            <p:ph type="body" sz="quarter" idx="13"/>
          </p:nvPr>
        </p:nvSpPr>
        <p:spPr>
          <a:xfrm>
            <a:off x="4633913" y="6562724"/>
            <a:ext cx="2205037" cy="210131"/>
          </a:xfrm>
        </p:spPr>
        <p:txBody>
          <a:bodyPr/>
          <a:lstStyle/>
          <a:p>
            <a:r>
              <a:rPr lang="da-DK" dirty="0" err="1"/>
              <a:t>Adapted</a:t>
            </a:r>
            <a:r>
              <a:rPr lang="da-DK" dirty="0"/>
              <a:t> from UNESCO IIHELAC ChatGPT Quick-Start Guide (2023)</a:t>
            </a:r>
          </a:p>
        </p:txBody>
      </p:sp>
      <p:sp>
        <p:nvSpPr>
          <p:cNvPr id="9" name="Rectangle: Rounded Corners 8">
            <a:extLst>
              <a:ext uri="{FF2B5EF4-FFF2-40B4-BE49-F238E27FC236}">
                <a16:creationId xmlns:a16="http://schemas.microsoft.com/office/drawing/2014/main" id="{EA94E7E1-4E2C-63A8-1AFF-E4BDEF930833}"/>
              </a:ext>
            </a:extLst>
          </p:cNvPr>
          <p:cNvSpPr/>
          <p:nvPr/>
        </p:nvSpPr>
        <p:spPr>
          <a:xfrm>
            <a:off x="8202169" y="350331"/>
            <a:ext cx="3008376" cy="108927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a:t>Start</a:t>
            </a:r>
            <a:endParaRPr lang="da-DK" b="1" dirty="0"/>
          </a:p>
        </p:txBody>
      </p:sp>
      <p:sp>
        <p:nvSpPr>
          <p:cNvPr id="10" name="Diamond 9">
            <a:extLst>
              <a:ext uri="{FF2B5EF4-FFF2-40B4-BE49-F238E27FC236}">
                <a16:creationId xmlns:a16="http://schemas.microsoft.com/office/drawing/2014/main" id="{D6637565-08B6-BFC3-B1E4-223CE5AA1529}"/>
              </a:ext>
            </a:extLst>
          </p:cNvPr>
          <p:cNvSpPr/>
          <p:nvPr/>
        </p:nvSpPr>
        <p:spPr>
          <a:xfrm>
            <a:off x="3981371" y="1857374"/>
            <a:ext cx="3547872" cy="1690498"/>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t>Does</a:t>
            </a:r>
            <a:r>
              <a:rPr lang="da-DK" dirty="0"/>
              <a:t> it matter </a:t>
            </a:r>
            <a:r>
              <a:rPr lang="da-DK" dirty="0" err="1"/>
              <a:t>if</a:t>
            </a:r>
            <a:r>
              <a:rPr lang="da-DK" dirty="0"/>
              <a:t> the output is </a:t>
            </a:r>
            <a:r>
              <a:rPr lang="da-DK" sz="2000" b="1" dirty="0" err="1"/>
              <a:t>factual</a:t>
            </a:r>
            <a:r>
              <a:rPr lang="da-DK" dirty="0"/>
              <a:t>?</a:t>
            </a:r>
          </a:p>
        </p:txBody>
      </p:sp>
      <p:sp>
        <p:nvSpPr>
          <p:cNvPr id="11" name="Diamond 10">
            <a:extLst>
              <a:ext uri="{FF2B5EF4-FFF2-40B4-BE49-F238E27FC236}">
                <a16:creationId xmlns:a16="http://schemas.microsoft.com/office/drawing/2014/main" id="{43B6559C-AE48-9585-E5A7-343DC037AEB6}"/>
              </a:ext>
            </a:extLst>
          </p:cNvPr>
          <p:cNvSpPr/>
          <p:nvPr/>
        </p:nvSpPr>
        <p:spPr>
          <a:xfrm>
            <a:off x="7957734" y="2939102"/>
            <a:ext cx="3547872" cy="1690498"/>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Do </a:t>
            </a:r>
            <a:r>
              <a:rPr lang="da-DK" dirty="0" err="1"/>
              <a:t>you</a:t>
            </a:r>
            <a:r>
              <a:rPr lang="da-DK" dirty="0"/>
              <a:t> have the </a:t>
            </a:r>
            <a:r>
              <a:rPr lang="da-DK" sz="2000" b="1" dirty="0" err="1"/>
              <a:t>expertise</a:t>
            </a:r>
            <a:r>
              <a:rPr lang="da-DK" dirty="0"/>
              <a:t> to </a:t>
            </a:r>
            <a:r>
              <a:rPr lang="da-DK" dirty="0" err="1"/>
              <a:t>verify</a:t>
            </a:r>
            <a:r>
              <a:rPr lang="da-DK" dirty="0"/>
              <a:t> the output?</a:t>
            </a:r>
          </a:p>
        </p:txBody>
      </p:sp>
      <p:sp>
        <p:nvSpPr>
          <p:cNvPr id="12" name="Diamond 11">
            <a:extLst>
              <a:ext uri="{FF2B5EF4-FFF2-40B4-BE49-F238E27FC236}">
                <a16:creationId xmlns:a16="http://schemas.microsoft.com/office/drawing/2014/main" id="{369C0B8E-99E4-9A3C-FE6D-9852D3D4B51C}"/>
              </a:ext>
            </a:extLst>
          </p:cNvPr>
          <p:cNvSpPr/>
          <p:nvPr/>
        </p:nvSpPr>
        <p:spPr>
          <a:xfrm>
            <a:off x="3219617" y="3965638"/>
            <a:ext cx="5071381" cy="2416423"/>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Are </a:t>
            </a:r>
            <a:r>
              <a:rPr lang="da-DK" dirty="0" err="1"/>
              <a:t>you</a:t>
            </a:r>
            <a:r>
              <a:rPr lang="da-DK" dirty="0"/>
              <a:t> </a:t>
            </a:r>
            <a:r>
              <a:rPr lang="da-DK" dirty="0" err="1"/>
              <a:t>willing</a:t>
            </a:r>
            <a:r>
              <a:rPr lang="da-DK" dirty="0"/>
              <a:t> to </a:t>
            </a:r>
            <a:r>
              <a:rPr lang="da-DK" dirty="0" err="1"/>
              <a:t>take</a:t>
            </a:r>
            <a:r>
              <a:rPr lang="da-DK" dirty="0"/>
              <a:t> </a:t>
            </a:r>
            <a:r>
              <a:rPr lang="da-DK" sz="2000" b="1" dirty="0" err="1"/>
              <a:t>full</a:t>
            </a:r>
            <a:r>
              <a:rPr lang="da-DK" sz="2000" b="1" dirty="0"/>
              <a:t> </a:t>
            </a:r>
            <a:r>
              <a:rPr lang="da-DK" sz="2000" b="1" dirty="0" err="1"/>
              <a:t>responsibility</a:t>
            </a:r>
            <a:r>
              <a:rPr lang="da-DK" sz="2000" b="1" dirty="0"/>
              <a:t> for resulting harms</a:t>
            </a:r>
            <a:r>
              <a:rPr lang="da-DK" dirty="0"/>
              <a:t>?</a:t>
            </a:r>
          </a:p>
        </p:txBody>
      </p:sp>
      <p:sp>
        <p:nvSpPr>
          <p:cNvPr id="13" name="Rectangle: Rounded Corners 12">
            <a:extLst>
              <a:ext uri="{FF2B5EF4-FFF2-40B4-BE49-F238E27FC236}">
                <a16:creationId xmlns:a16="http://schemas.microsoft.com/office/drawing/2014/main" id="{B9B2D8B6-8F5D-F21C-6E52-9B904DFFB5F7}"/>
              </a:ext>
            </a:extLst>
          </p:cNvPr>
          <p:cNvSpPr/>
          <p:nvPr/>
        </p:nvSpPr>
        <p:spPr>
          <a:xfrm>
            <a:off x="8471916" y="5542476"/>
            <a:ext cx="3008376" cy="108927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err="1"/>
              <a:t>Unsafe</a:t>
            </a:r>
            <a:r>
              <a:rPr lang="da-DK" sz="2800" b="1" dirty="0"/>
              <a:t> to </a:t>
            </a:r>
            <a:r>
              <a:rPr lang="da-DK" sz="2800" b="1" dirty="0" err="1"/>
              <a:t>Use</a:t>
            </a:r>
            <a:endParaRPr lang="da-DK" sz="2800" b="1" dirty="0"/>
          </a:p>
        </p:txBody>
      </p:sp>
      <p:sp>
        <p:nvSpPr>
          <p:cNvPr id="14" name="Rectangle: Rounded Corners 13">
            <a:extLst>
              <a:ext uri="{FF2B5EF4-FFF2-40B4-BE49-F238E27FC236}">
                <a16:creationId xmlns:a16="http://schemas.microsoft.com/office/drawing/2014/main" id="{3F5CB137-EA6E-2AF3-67A1-B19137A78F5E}"/>
              </a:ext>
            </a:extLst>
          </p:cNvPr>
          <p:cNvSpPr/>
          <p:nvPr/>
        </p:nvSpPr>
        <p:spPr>
          <a:xfrm>
            <a:off x="423005" y="3125309"/>
            <a:ext cx="3008376" cy="108927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b="1" dirty="0" err="1"/>
              <a:t>Safe</a:t>
            </a:r>
            <a:r>
              <a:rPr lang="da-DK" sz="2800" b="1" dirty="0"/>
              <a:t> to </a:t>
            </a:r>
            <a:r>
              <a:rPr lang="da-DK" sz="2800" b="1" dirty="0" err="1"/>
              <a:t>Use</a:t>
            </a:r>
            <a:endParaRPr lang="da-DK" sz="2800" b="1" dirty="0"/>
          </a:p>
        </p:txBody>
      </p:sp>
      <p:sp>
        <p:nvSpPr>
          <p:cNvPr id="15" name="Rectangle: Rounded Corners 14">
            <a:extLst>
              <a:ext uri="{FF2B5EF4-FFF2-40B4-BE49-F238E27FC236}">
                <a16:creationId xmlns:a16="http://schemas.microsoft.com/office/drawing/2014/main" id="{1950574F-B3C2-607C-340D-C3951F0188E0}"/>
              </a:ext>
            </a:extLst>
          </p:cNvPr>
          <p:cNvSpPr/>
          <p:nvPr/>
        </p:nvSpPr>
        <p:spPr>
          <a:xfrm>
            <a:off x="408929" y="5542476"/>
            <a:ext cx="3008376" cy="108927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000" b="1" dirty="0" err="1"/>
              <a:t>Possible</a:t>
            </a:r>
            <a:r>
              <a:rPr lang="da-DK" sz="2000" b="1" dirty="0"/>
              <a:t> to </a:t>
            </a:r>
            <a:r>
              <a:rPr lang="da-DK" sz="2000" b="1" dirty="0" err="1"/>
              <a:t>Use</a:t>
            </a:r>
            <a:r>
              <a:rPr lang="da-DK" sz="2000" b="1" dirty="0"/>
              <a:t>*, </a:t>
            </a:r>
            <a:br>
              <a:rPr lang="da-DK" sz="2000" b="1" dirty="0"/>
            </a:br>
            <a:r>
              <a:rPr lang="da-DK" sz="2000" b="1" dirty="0" err="1"/>
              <a:t>pending</a:t>
            </a:r>
            <a:r>
              <a:rPr lang="da-DK" sz="2000" b="1" dirty="0"/>
              <a:t> </a:t>
            </a:r>
            <a:r>
              <a:rPr lang="da-DK" sz="2000" b="1" dirty="0" err="1"/>
              <a:t>verification</a:t>
            </a:r>
            <a:endParaRPr lang="da-DK" sz="2000" b="1" dirty="0"/>
          </a:p>
        </p:txBody>
      </p:sp>
      <p:cxnSp>
        <p:nvCxnSpPr>
          <p:cNvPr id="17" name="Connector: Elbow 16">
            <a:extLst>
              <a:ext uri="{FF2B5EF4-FFF2-40B4-BE49-F238E27FC236}">
                <a16:creationId xmlns:a16="http://schemas.microsoft.com/office/drawing/2014/main" id="{1A5A1F29-C913-9397-D1C9-2A11B382395D}"/>
              </a:ext>
            </a:extLst>
          </p:cNvPr>
          <p:cNvCxnSpPr>
            <a:stCxn id="9" idx="2"/>
            <a:endCxn id="10" idx="0"/>
          </p:cNvCxnSpPr>
          <p:nvPr/>
        </p:nvCxnSpPr>
        <p:spPr>
          <a:xfrm rot="5400000">
            <a:off x="7521950" y="-327034"/>
            <a:ext cx="417765" cy="3951050"/>
          </a:xfrm>
          <a:prstGeom prst="bentConnector3">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950F134-D04C-71CD-D04B-B96B1A25CBC4}"/>
              </a:ext>
            </a:extLst>
          </p:cNvPr>
          <p:cNvCxnSpPr>
            <a:cxnSpLocks/>
            <a:stCxn id="10" idx="3"/>
            <a:endCxn id="11" idx="0"/>
          </p:cNvCxnSpPr>
          <p:nvPr/>
        </p:nvCxnSpPr>
        <p:spPr>
          <a:xfrm>
            <a:off x="7529243" y="2702623"/>
            <a:ext cx="2202427" cy="23647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A8AC93C-AB58-B54D-5C86-72B17214D610}"/>
              </a:ext>
            </a:extLst>
          </p:cNvPr>
          <p:cNvCxnSpPr>
            <a:cxnSpLocks/>
            <a:stCxn id="11" idx="1"/>
            <a:endCxn id="12" idx="0"/>
          </p:cNvCxnSpPr>
          <p:nvPr/>
        </p:nvCxnSpPr>
        <p:spPr>
          <a:xfrm rot="10800000" flipV="1">
            <a:off x="5755308" y="3784350"/>
            <a:ext cx="2202426" cy="181287"/>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45C034C-E099-54FF-139B-3C8D10B1442C}"/>
              </a:ext>
            </a:extLst>
          </p:cNvPr>
          <p:cNvCxnSpPr>
            <a:cxnSpLocks/>
            <a:stCxn id="10" idx="1"/>
            <a:endCxn id="14" idx="0"/>
          </p:cNvCxnSpPr>
          <p:nvPr/>
        </p:nvCxnSpPr>
        <p:spPr>
          <a:xfrm rot="10800000" flipV="1">
            <a:off x="1927193" y="2702623"/>
            <a:ext cx="2054178" cy="42268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5D71B30-E56A-40EE-5B08-DE265A84A5F5}"/>
              </a:ext>
            </a:extLst>
          </p:cNvPr>
          <p:cNvCxnSpPr>
            <a:cxnSpLocks/>
            <a:stCxn id="12" idx="1"/>
            <a:endCxn id="15" idx="0"/>
          </p:cNvCxnSpPr>
          <p:nvPr/>
        </p:nvCxnSpPr>
        <p:spPr>
          <a:xfrm rot="10800000" flipV="1">
            <a:off x="1913117" y="5173850"/>
            <a:ext cx="1306500" cy="36862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4D949F18-84F4-8718-EE73-D8138D3BC847}"/>
              </a:ext>
            </a:extLst>
          </p:cNvPr>
          <p:cNvCxnSpPr>
            <a:cxnSpLocks/>
            <a:stCxn id="12" idx="3"/>
            <a:endCxn id="13" idx="0"/>
          </p:cNvCxnSpPr>
          <p:nvPr/>
        </p:nvCxnSpPr>
        <p:spPr>
          <a:xfrm>
            <a:off x="8290998" y="5173850"/>
            <a:ext cx="1685106" cy="368626"/>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1920107-0B77-C9C5-D2F8-A217D82708D2}"/>
              </a:ext>
            </a:extLst>
          </p:cNvPr>
          <p:cNvCxnSpPr>
            <a:cxnSpLocks/>
            <a:stCxn id="11" idx="2"/>
          </p:cNvCxnSpPr>
          <p:nvPr/>
        </p:nvCxnSpPr>
        <p:spPr>
          <a:xfrm rot="16200000" flipH="1">
            <a:off x="9410106" y="4951164"/>
            <a:ext cx="912876" cy="269748"/>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Checkmark with solid fill">
            <a:extLst>
              <a:ext uri="{FF2B5EF4-FFF2-40B4-BE49-F238E27FC236}">
                <a16:creationId xmlns:a16="http://schemas.microsoft.com/office/drawing/2014/main" id="{6D855BF6-0F16-8E34-E0B0-B2320A789A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02169" y="1912566"/>
            <a:ext cx="914400" cy="914400"/>
          </a:xfrm>
          <a:prstGeom prst="rect">
            <a:avLst/>
          </a:prstGeom>
        </p:spPr>
      </p:pic>
      <p:pic>
        <p:nvPicPr>
          <p:cNvPr id="41" name="Graphic 40" descr="Checkmark with solid fill">
            <a:extLst>
              <a:ext uri="{FF2B5EF4-FFF2-40B4-BE49-F238E27FC236}">
                <a16:creationId xmlns:a16="http://schemas.microsoft.com/office/drawing/2014/main" id="{6A7817DA-6A10-0B40-538E-CF1E868BC68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14843" y="3009549"/>
            <a:ext cx="914400" cy="914400"/>
          </a:xfrm>
          <a:prstGeom prst="rect">
            <a:avLst/>
          </a:prstGeom>
        </p:spPr>
      </p:pic>
      <p:pic>
        <p:nvPicPr>
          <p:cNvPr id="42" name="Graphic 41" descr="Checkmark with solid fill">
            <a:extLst>
              <a:ext uri="{FF2B5EF4-FFF2-40B4-BE49-F238E27FC236}">
                <a16:creationId xmlns:a16="http://schemas.microsoft.com/office/drawing/2014/main" id="{77059C8D-D9B2-EB8A-B3A4-AC3023DA29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39881" y="4374812"/>
            <a:ext cx="914400" cy="914400"/>
          </a:xfrm>
          <a:prstGeom prst="rect">
            <a:avLst/>
          </a:prstGeom>
        </p:spPr>
      </p:pic>
      <p:pic>
        <p:nvPicPr>
          <p:cNvPr id="44" name="Graphic 43" descr="Close with solid fill">
            <a:extLst>
              <a:ext uri="{FF2B5EF4-FFF2-40B4-BE49-F238E27FC236}">
                <a16:creationId xmlns:a16="http://schemas.microsoft.com/office/drawing/2014/main" id="{494D7811-C494-4E6A-430E-7501517AFDE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64791" y="2036030"/>
            <a:ext cx="764069" cy="764069"/>
          </a:xfrm>
          <a:prstGeom prst="rect">
            <a:avLst/>
          </a:prstGeom>
        </p:spPr>
      </p:pic>
      <p:pic>
        <p:nvPicPr>
          <p:cNvPr id="45" name="Graphic 44" descr="Close with solid fill">
            <a:extLst>
              <a:ext uri="{FF2B5EF4-FFF2-40B4-BE49-F238E27FC236}">
                <a16:creationId xmlns:a16="http://schemas.microsoft.com/office/drawing/2014/main" id="{80A02493-A954-1692-458B-0BCA8653AAE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471916" y="4477962"/>
            <a:ext cx="764069" cy="764069"/>
          </a:xfrm>
          <a:prstGeom prst="rect">
            <a:avLst/>
          </a:prstGeom>
        </p:spPr>
      </p:pic>
      <p:pic>
        <p:nvPicPr>
          <p:cNvPr id="46" name="Graphic 45" descr="Close with solid fill">
            <a:extLst>
              <a:ext uri="{FF2B5EF4-FFF2-40B4-BE49-F238E27FC236}">
                <a16:creationId xmlns:a16="http://schemas.microsoft.com/office/drawing/2014/main" id="{3363298D-40AA-791D-D9B7-7E6332A7250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60607" y="4165976"/>
            <a:ext cx="764069" cy="764069"/>
          </a:xfrm>
          <a:prstGeom prst="rect">
            <a:avLst/>
          </a:prstGeom>
        </p:spPr>
      </p:pic>
      <p:sp>
        <p:nvSpPr>
          <p:cNvPr id="50" name="TextBox 49">
            <a:extLst>
              <a:ext uri="{FF2B5EF4-FFF2-40B4-BE49-F238E27FC236}">
                <a16:creationId xmlns:a16="http://schemas.microsoft.com/office/drawing/2014/main" id="{8C0196DB-0DDC-4BC7-AA17-458749C9E979}"/>
              </a:ext>
            </a:extLst>
          </p:cNvPr>
          <p:cNvSpPr txBox="1"/>
          <p:nvPr/>
        </p:nvSpPr>
        <p:spPr>
          <a:xfrm rot="20118174">
            <a:off x="10170560" y="4508845"/>
            <a:ext cx="2181225" cy="646331"/>
          </a:xfrm>
          <a:prstGeom prst="rect">
            <a:avLst/>
          </a:prstGeom>
          <a:noFill/>
          <a:effectLst/>
        </p:spPr>
        <p:txBody>
          <a:bodyPr wrap="square">
            <a:spAutoFit/>
          </a:bodyPr>
          <a:lstStyle/>
          <a:p>
            <a:r>
              <a:rPr lang="en-US" sz="1800" dirty="0"/>
              <a:t>Patients using medical chatbots?</a:t>
            </a:r>
          </a:p>
        </p:txBody>
      </p:sp>
    </p:spTree>
    <p:extLst>
      <p:ext uri="{BB962C8B-B14F-4D97-AF65-F5344CB8AC3E}">
        <p14:creationId xmlns:p14="http://schemas.microsoft.com/office/powerpoint/2010/main" val="6177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fade">
                                      <p:cBhvr>
                                        <p:cTn id="79" dur="500"/>
                                        <p:tgtEl>
                                          <p:spTgt spid="45"/>
                                        </p:tgtEl>
                                      </p:cBhvr>
                                    </p:animEffect>
                                  </p:childTnLst>
                                </p:cTn>
                              </p:par>
                              <p:par>
                                <p:cTn id="80" presetID="10" presetClass="entr" presetSubtype="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26" presetClass="emph" presetSubtype="0" fill="hold" grpId="1" nodeType="withEffect">
                                  <p:stCondLst>
                                    <p:cond delay="0"/>
                                  </p:stCondLst>
                                  <p:childTnLst>
                                    <p:animEffect transition="out" filter="fade">
                                      <p:cBhvr>
                                        <p:cTn id="84" dur="500" tmFilter="0, 0; .2, .5; .8, .5; 1, 0"/>
                                        <p:tgtEl>
                                          <p:spTgt spid="13"/>
                                        </p:tgtEl>
                                      </p:cBhvr>
                                    </p:animEffect>
                                    <p:animScale>
                                      <p:cBhvr>
                                        <p:cTn id="8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3" grpId="1" animBg="1"/>
      <p:bldP spid="14" grpId="0" animBg="1"/>
      <p:bldP spid="15" grpId="0" animBg="1"/>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FFC3A2-9F35-0BD5-EAFB-C03E3181FD19}"/>
              </a:ext>
            </a:extLst>
          </p:cNvPr>
          <p:cNvSpPr>
            <a:spLocks noGrp="1"/>
          </p:cNvSpPr>
          <p:nvPr>
            <p:ph type="body" sz="quarter" idx="13"/>
          </p:nvPr>
        </p:nvSpPr>
        <p:spPr/>
        <p:txBody>
          <a:bodyPr/>
          <a:lstStyle/>
          <a:p>
            <a:endParaRPr lang="da-DK"/>
          </a:p>
        </p:txBody>
      </p:sp>
      <p:pic>
        <p:nvPicPr>
          <p:cNvPr id="1026" name="Picture 2" descr="OpenAI">
            <a:extLst>
              <a:ext uri="{FF2B5EF4-FFF2-40B4-BE49-F238E27FC236}">
                <a16:creationId xmlns:a16="http://schemas.microsoft.com/office/drawing/2014/main" id="{EBDF1264-0DEE-76F6-9322-9B7B9A798D5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36ADE2A-BF08-610F-F2C9-9BAEB716BF10}"/>
              </a:ext>
            </a:extLst>
          </p:cNvPr>
          <p:cNvPicPr>
            <a:picLocks noChangeAspect="1"/>
          </p:cNvPicPr>
          <p:nvPr/>
        </p:nvPicPr>
        <p:blipFill>
          <a:blip r:embed="rId4"/>
          <a:stretch>
            <a:fillRect/>
          </a:stretch>
        </p:blipFill>
        <p:spPr>
          <a:xfrm rot="20918926">
            <a:off x="381858" y="556059"/>
            <a:ext cx="3780255" cy="2854665"/>
          </a:xfrm>
          <a:prstGeom prst="rect">
            <a:avLst/>
          </a:prstGeom>
        </p:spPr>
      </p:pic>
      <p:pic>
        <p:nvPicPr>
          <p:cNvPr id="13" name="Picture 12">
            <a:extLst>
              <a:ext uri="{FF2B5EF4-FFF2-40B4-BE49-F238E27FC236}">
                <a16:creationId xmlns:a16="http://schemas.microsoft.com/office/drawing/2014/main" id="{F61BF467-F35D-76BF-E48C-13A47C94284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615304">
            <a:off x="6390029" y="725095"/>
            <a:ext cx="5522388" cy="2087234"/>
          </a:xfrm>
          <a:prstGeom prst="rect">
            <a:avLst/>
          </a:prstGeom>
        </p:spPr>
      </p:pic>
      <p:pic>
        <p:nvPicPr>
          <p:cNvPr id="20" name="Picture 19">
            <a:extLst>
              <a:ext uri="{FF2B5EF4-FFF2-40B4-BE49-F238E27FC236}">
                <a16:creationId xmlns:a16="http://schemas.microsoft.com/office/drawing/2014/main" id="{75AFEDE1-DCDC-2935-D966-FB7693FAAF7B}"/>
              </a:ext>
            </a:extLst>
          </p:cNvPr>
          <p:cNvPicPr>
            <a:picLocks noChangeAspect="1"/>
          </p:cNvPicPr>
          <p:nvPr/>
        </p:nvPicPr>
        <p:blipFill>
          <a:blip r:embed="rId6"/>
          <a:stretch>
            <a:fillRect/>
          </a:stretch>
        </p:blipFill>
        <p:spPr>
          <a:xfrm rot="341690">
            <a:off x="6400806" y="3575770"/>
            <a:ext cx="5983112" cy="3370502"/>
          </a:xfrm>
          <a:prstGeom prst="rect">
            <a:avLst/>
          </a:prstGeom>
        </p:spPr>
      </p:pic>
      <p:pic>
        <p:nvPicPr>
          <p:cNvPr id="22" name="Picture 21">
            <a:extLst>
              <a:ext uri="{FF2B5EF4-FFF2-40B4-BE49-F238E27FC236}">
                <a16:creationId xmlns:a16="http://schemas.microsoft.com/office/drawing/2014/main" id="{4296B24B-621D-9167-AC78-AC7662B5B158}"/>
              </a:ext>
            </a:extLst>
          </p:cNvPr>
          <p:cNvPicPr>
            <a:picLocks noChangeAspect="1"/>
          </p:cNvPicPr>
          <p:nvPr/>
        </p:nvPicPr>
        <p:blipFill>
          <a:blip r:embed="rId7"/>
          <a:stretch>
            <a:fillRect/>
          </a:stretch>
        </p:blipFill>
        <p:spPr>
          <a:xfrm rot="21065629">
            <a:off x="13133" y="4240607"/>
            <a:ext cx="6710427" cy="2384551"/>
          </a:xfrm>
          <a:prstGeom prst="rect">
            <a:avLst/>
          </a:prstGeom>
        </p:spPr>
      </p:pic>
      <p:pic>
        <p:nvPicPr>
          <p:cNvPr id="24" name="Picture 23">
            <a:extLst>
              <a:ext uri="{FF2B5EF4-FFF2-40B4-BE49-F238E27FC236}">
                <a16:creationId xmlns:a16="http://schemas.microsoft.com/office/drawing/2014/main" id="{89550199-8A6B-6A1A-14DF-2B23F8725E61}"/>
              </a:ext>
            </a:extLst>
          </p:cNvPr>
          <p:cNvPicPr>
            <a:picLocks noChangeAspect="1"/>
          </p:cNvPicPr>
          <p:nvPr/>
        </p:nvPicPr>
        <p:blipFill>
          <a:blip r:embed="rId8"/>
          <a:stretch>
            <a:fillRect/>
          </a:stretch>
        </p:blipFill>
        <p:spPr>
          <a:xfrm rot="20969453">
            <a:off x="244877" y="781918"/>
            <a:ext cx="10858500" cy="2171700"/>
          </a:xfrm>
          <a:prstGeom prst="rect">
            <a:avLst/>
          </a:prstGeom>
        </p:spPr>
      </p:pic>
      <p:pic>
        <p:nvPicPr>
          <p:cNvPr id="2" name="Picture 1">
            <a:extLst>
              <a:ext uri="{FF2B5EF4-FFF2-40B4-BE49-F238E27FC236}">
                <a16:creationId xmlns:a16="http://schemas.microsoft.com/office/drawing/2014/main" id="{BBA17ECB-99B7-22B1-8D10-5B3064337044}"/>
              </a:ext>
            </a:extLst>
          </p:cNvPr>
          <p:cNvPicPr>
            <a:picLocks noChangeAspect="1"/>
          </p:cNvPicPr>
          <p:nvPr/>
        </p:nvPicPr>
        <p:blipFill>
          <a:blip r:embed="rId9"/>
          <a:stretch>
            <a:fillRect/>
          </a:stretch>
        </p:blipFill>
        <p:spPr>
          <a:xfrm rot="21357064">
            <a:off x="3774010" y="3527937"/>
            <a:ext cx="8361183" cy="1904671"/>
          </a:xfrm>
          <a:prstGeom prst="rect">
            <a:avLst/>
          </a:prstGeom>
        </p:spPr>
      </p:pic>
      <p:pic>
        <p:nvPicPr>
          <p:cNvPr id="3" name="Picture 2">
            <a:extLst>
              <a:ext uri="{FF2B5EF4-FFF2-40B4-BE49-F238E27FC236}">
                <a16:creationId xmlns:a16="http://schemas.microsoft.com/office/drawing/2014/main" id="{F1CFC352-EC08-8D77-AF85-7A6925DF7E6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889392">
            <a:off x="4408687" y="582588"/>
            <a:ext cx="7737781" cy="2156963"/>
          </a:xfrm>
          <a:prstGeom prst="rect">
            <a:avLst/>
          </a:prstGeom>
        </p:spPr>
      </p:pic>
      <p:pic>
        <p:nvPicPr>
          <p:cNvPr id="5" name="Picture 4">
            <a:extLst>
              <a:ext uri="{FF2B5EF4-FFF2-40B4-BE49-F238E27FC236}">
                <a16:creationId xmlns:a16="http://schemas.microsoft.com/office/drawing/2014/main" id="{6CEFFDC6-A2CC-CAAA-2823-D5A2F561FDDC}"/>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rot="951581">
            <a:off x="401216" y="4190068"/>
            <a:ext cx="7284835" cy="2126253"/>
          </a:xfrm>
          <a:prstGeom prst="rect">
            <a:avLst/>
          </a:prstGeom>
        </p:spPr>
      </p:pic>
      <p:pic>
        <p:nvPicPr>
          <p:cNvPr id="7" name="Picture 6">
            <a:extLst>
              <a:ext uri="{FF2B5EF4-FFF2-40B4-BE49-F238E27FC236}">
                <a16:creationId xmlns:a16="http://schemas.microsoft.com/office/drawing/2014/main" id="{ACAB597D-952D-F674-D005-4D2B25737D89}"/>
              </a:ext>
            </a:extLst>
          </p:cNvPr>
          <p:cNvPicPr>
            <a:picLocks noChangeAspect="1"/>
          </p:cNvPicPr>
          <p:nvPr/>
        </p:nvPicPr>
        <p:blipFill>
          <a:blip r:embed="rId12"/>
          <a:stretch>
            <a:fillRect/>
          </a:stretch>
        </p:blipFill>
        <p:spPr>
          <a:xfrm rot="666004">
            <a:off x="19961" y="1177418"/>
            <a:ext cx="12247904" cy="2093069"/>
          </a:xfrm>
          <a:prstGeom prst="rect">
            <a:avLst/>
          </a:prstGeom>
        </p:spPr>
      </p:pic>
      <p:sp>
        <p:nvSpPr>
          <p:cNvPr id="9" name="Rectangle 8">
            <a:extLst>
              <a:ext uri="{FF2B5EF4-FFF2-40B4-BE49-F238E27FC236}">
                <a16:creationId xmlns:a16="http://schemas.microsoft.com/office/drawing/2014/main" id="{596EF557-9572-DE15-C37D-72DB8C7873A2}"/>
              </a:ext>
            </a:extLst>
          </p:cNvPr>
          <p:cNvSpPr/>
          <p:nvPr/>
        </p:nvSpPr>
        <p:spPr>
          <a:xfrm rot="703591">
            <a:off x="-125889" y="2522224"/>
            <a:ext cx="12140119" cy="70534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328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A8131-3ACB-D05E-02F9-929D4F46BCA3}"/>
              </a:ext>
            </a:extLst>
          </p:cNvPr>
          <p:cNvSpPr>
            <a:spLocks noGrp="1"/>
          </p:cNvSpPr>
          <p:nvPr>
            <p:ph type="title"/>
          </p:nvPr>
        </p:nvSpPr>
        <p:spPr/>
        <p:txBody>
          <a:bodyPr/>
          <a:lstStyle/>
          <a:p>
            <a:endParaRPr lang="da-DK"/>
          </a:p>
        </p:txBody>
      </p:sp>
      <p:sp>
        <p:nvSpPr>
          <p:cNvPr id="4" name="Text Placeholder 3">
            <a:extLst>
              <a:ext uri="{FF2B5EF4-FFF2-40B4-BE49-F238E27FC236}">
                <a16:creationId xmlns:a16="http://schemas.microsoft.com/office/drawing/2014/main" id="{12C5ADB3-3185-CCFC-7C2F-3F6A8B27AF20}"/>
              </a:ext>
            </a:extLst>
          </p:cNvPr>
          <p:cNvSpPr>
            <a:spLocks noGrp="1"/>
          </p:cNvSpPr>
          <p:nvPr>
            <p:ph type="body" sz="quarter" idx="13"/>
          </p:nvPr>
        </p:nvSpPr>
        <p:spPr/>
        <p:txBody>
          <a:bodyPr/>
          <a:lstStyle/>
          <a:p>
            <a:endParaRPr lang="da-DK"/>
          </a:p>
        </p:txBody>
      </p:sp>
      <p:pic>
        <p:nvPicPr>
          <p:cNvPr id="6" name="Picture 5">
            <a:extLst>
              <a:ext uri="{FF2B5EF4-FFF2-40B4-BE49-F238E27FC236}">
                <a16:creationId xmlns:a16="http://schemas.microsoft.com/office/drawing/2014/main" id="{111E6B91-14FB-B2D0-204F-BC7FABFC3F5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30454" y="3165961"/>
            <a:ext cx="7572375" cy="4354512"/>
          </a:xfrm>
          <a:prstGeom prst="rect">
            <a:avLst/>
          </a:prstGeom>
        </p:spPr>
      </p:pic>
      <p:pic>
        <p:nvPicPr>
          <p:cNvPr id="7" name="Picture 6">
            <a:extLst>
              <a:ext uri="{FF2B5EF4-FFF2-40B4-BE49-F238E27FC236}">
                <a16:creationId xmlns:a16="http://schemas.microsoft.com/office/drawing/2014/main" id="{3B1E82F2-1FB1-7603-44A4-75050596F2A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57906"/>
            <a:ext cx="12334404" cy="3237044"/>
          </a:xfrm>
          <a:prstGeom prst="rect">
            <a:avLst/>
          </a:prstGeom>
        </p:spPr>
      </p:pic>
      <p:sp>
        <p:nvSpPr>
          <p:cNvPr id="8" name="Rectangle 7">
            <a:extLst>
              <a:ext uri="{FF2B5EF4-FFF2-40B4-BE49-F238E27FC236}">
                <a16:creationId xmlns:a16="http://schemas.microsoft.com/office/drawing/2014/main" id="{734B2DF9-47DF-CEAB-84F4-9A4808E475F8}"/>
              </a:ext>
            </a:extLst>
          </p:cNvPr>
          <p:cNvSpPr/>
          <p:nvPr/>
        </p:nvSpPr>
        <p:spPr>
          <a:xfrm>
            <a:off x="2532889" y="2481943"/>
            <a:ext cx="3383754"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0620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FD4321-AA68-2F67-E844-F9CF133AA0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68505" y="0"/>
            <a:ext cx="3623495" cy="3332747"/>
          </a:xfrm>
          <a:prstGeom prst="rect">
            <a:avLst/>
          </a:prstGeom>
        </p:spPr>
      </p:pic>
      <p:sp>
        <p:nvSpPr>
          <p:cNvPr id="2" name="Title 1">
            <a:extLst>
              <a:ext uri="{FF2B5EF4-FFF2-40B4-BE49-F238E27FC236}">
                <a16:creationId xmlns:a16="http://schemas.microsoft.com/office/drawing/2014/main" id="{2F364486-01D7-2CCB-8207-A35E36EDDF60}"/>
              </a:ext>
            </a:extLst>
          </p:cNvPr>
          <p:cNvSpPr>
            <a:spLocks noGrp="1"/>
          </p:cNvSpPr>
          <p:nvPr>
            <p:ph type="title"/>
          </p:nvPr>
        </p:nvSpPr>
        <p:spPr>
          <a:xfrm>
            <a:off x="766762" y="657226"/>
            <a:ext cx="7418875" cy="1408112"/>
          </a:xfrm>
        </p:spPr>
        <p:txBody>
          <a:bodyPr/>
          <a:lstStyle/>
          <a:p>
            <a:r>
              <a:rPr lang="da-DK" dirty="0"/>
              <a:t>Three Keys to the</a:t>
            </a:r>
            <a:br>
              <a:rPr lang="da-DK" dirty="0"/>
            </a:br>
            <a:r>
              <a:rPr lang="da-DK" dirty="0"/>
              <a:t>Inner </a:t>
            </a:r>
            <a:r>
              <a:rPr lang="da-DK" dirty="0" err="1"/>
              <a:t>Workings</a:t>
            </a:r>
            <a:r>
              <a:rPr lang="da-DK" dirty="0"/>
              <a:t> of ChatGPT</a:t>
            </a:r>
          </a:p>
        </p:txBody>
      </p:sp>
      <p:sp>
        <p:nvSpPr>
          <p:cNvPr id="3" name="Text Placeholder 2">
            <a:extLst>
              <a:ext uri="{FF2B5EF4-FFF2-40B4-BE49-F238E27FC236}">
                <a16:creationId xmlns:a16="http://schemas.microsoft.com/office/drawing/2014/main" id="{9BF1DF78-8FD0-3ED9-3C6D-4DD986B85D5D}"/>
              </a:ext>
            </a:extLst>
          </p:cNvPr>
          <p:cNvSpPr>
            <a:spLocks noGrp="1"/>
          </p:cNvSpPr>
          <p:nvPr>
            <p:ph type="body" sz="quarter" idx="12"/>
          </p:nvPr>
        </p:nvSpPr>
        <p:spPr>
          <a:xfrm>
            <a:off x="766761" y="1885950"/>
            <a:ext cx="10254165" cy="4023372"/>
          </a:xfrm>
        </p:spPr>
        <p:txBody>
          <a:bodyPr>
            <a:noAutofit/>
          </a:bodyPr>
          <a:lstStyle/>
          <a:p>
            <a:r>
              <a:rPr lang="da-DK" sz="2400" dirty="0" err="1"/>
              <a:t>Trained</a:t>
            </a:r>
            <a:r>
              <a:rPr lang="da-DK" sz="2400" dirty="0"/>
              <a:t> to </a:t>
            </a:r>
            <a:r>
              <a:rPr lang="da-DK" sz="2400" b="1" dirty="0"/>
              <a:t>sound </a:t>
            </a:r>
            <a:r>
              <a:rPr lang="da-DK" sz="2400" b="1" dirty="0" err="1"/>
              <a:t>convincing</a:t>
            </a:r>
            <a:r>
              <a:rPr lang="da-DK" sz="2400" b="1" dirty="0"/>
              <a:t> and plausible </a:t>
            </a:r>
            <a:br>
              <a:rPr lang="da-DK" sz="2400" b="1" dirty="0"/>
            </a:br>
            <a:r>
              <a:rPr lang="da-DK" sz="2400" dirty="0"/>
              <a:t>(i.e. </a:t>
            </a:r>
            <a:r>
              <a:rPr lang="da-DK" sz="2400" dirty="0" err="1"/>
              <a:t>predict</a:t>
            </a:r>
            <a:r>
              <a:rPr lang="da-DK" sz="2400" dirty="0"/>
              <a:t> a </a:t>
            </a:r>
            <a:r>
              <a:rPr lang="da-DK" sz="2400" dirty="0" err="1"/>
              <a:t>likely</a:t>
            </a:r>
            <a:r>
              <a:rPr lang="da-DK" sz="2400" dirty="0"/>
              <a:t> </a:t>
            </a:r>
            <a:r>
              <a:rPr lang="da-DK" sz="2400" dirty="0" err="1"/>
              <a:t>next</a:t>
            </a:r>
            <a:r>
              <a:rPr lang="da-DK" sz="2400" dirty="0"/>
              <a:t> </a:t>
            </a:r>
            <a:r>
              <a:rPr lang="da-DK" sz="2400" dirty="0" err="1"/>
              <a:t>word</a:t>
            </a:r>
            <a:r>
              <a:rPr lang="da-DK" sz="2400" dirty="0"/>
              <a:t> / </a:t>
            </a:r>
            <a:r>
              <a:rPr lang="da-DK" sz="2400" dirty="0" err="1"/>
              <a:t>make</a:t>
            </a:r>
            <a:r>
              <a:rPr lang="da-DK" sz="2400" dirty="0"/>
              <a:t> </a:t>
            </a:r>
            <a:r>
              <a:rPr lang="da-DK" sz="2400" dirty="0" err="1"/>
              <a:t>stuff</a:t>
            </a:r>
            <a:r>
              <a:rPr lang="da-DK" sz="2400" dirty="0"/>
              <a:t> up)</a:t>
            </a:r>
          </a:p>
          <a:p>
            <a:r>
              <a:rPr lang="da-DK" sz="2400" dirty="0" err="1"/>
              <a:t>Trained</a:t>
            </a:r>
            <a:r>
              <a:rPr lang="da-DK" sz="2400" dirty="0"/>
              <a:t> to </a:t>
            </a:r>
            <a:r>
              <a:rPr lang="da-DK" sz="2400" b="1" dirty="0"/>
              <a:t>fit </a:t>
            </a:r>
            <a:r>
              <a:rPr lang="da-DK" sz="2400" b="1" dirty="0" err="1"/>
              <a:t>expectations</a:t>
            </a:r>
            <a:r>
              <a:rPr lang="da-DK" sz="2400" b="1" dirty="0"/>
              <a:t> in </a:t>
            </a:r>
            <a:r>
              <a:rPr lang="da-DK" sz="2400" b="1" dirty="0" err="1"/>
              <a:t>conversations</a:t>
            </a:r>
            <a:r>
              <a:rPr lang="da-DK" sz="2400" b="1" dirty="0"/>
              <a:t> </a:t>
            </a:r>
            <a:r>
              <a:rPr lang="da-DK" sz="2400" dirty="0"/>
              <a:t>and to </a:t>
            </a:r>
            <a:r>
              <a:rPr lang="da-DK" sz="2400" b="1" dirty="0" err="1"/>
              <a:t>be</a:t>
            </a:r>
            <a:r>
              <a:rPr lang="da-DK" sz="2400" b="1" dirty="0"/>
              <a:t> </a:t>
            </a:r>
            <a:r>
              <a:rPr lang="da-DK" sz="2400" b="1" dirty="0" err="1"/>
              <a:t>agreeable</a:t>
            </a:r>
            <a:r>
              <a:rPr lang="da-DK" sz="2400" b="1" dirty="0"/>
              <a:t> </a:t>
            </a:r>
            <a:br>
              <a:rPr lang="da-DK" sz="2400" b="1" dirty="0"/>
            </a:br>
            <a:r>
              <a:rPr lang="da-DK" sz="2400" dirty="0"/>
              <a:t>(i.e. </a:t>
            </a:r>
            <a:r>
              <a:rPr lang="da-DK" sz="2400" dirty="0" err="1"/>
              <a:t>will</a:t>
            </a:r>
            <a:r>
              <a:rPr lang="da-DK" sz="2400" dirty="0"/>
              <a:t> </a:t>
            </a:r>
            <a:r>
              <a:rPr lang="da-DK" sz="2400" dirty="0" err="1"/>
              <a:t>try</a:t>
            </a:r>
            <a:r>
              <a:rPr lang="da-DK" sz="2400" dirty="0"/>
              <a:t> to </a:t>
            </a:r>
            <a:r>
              <a:rPr lang="da-DK" sz="2400" dirty="0" err="1"/>
              <a:t>write</a:t>
            </a:r>
            <a:r>
              <a:rPr lang="da-DK" sz="2400" dirty="0"/>
              <a:t> </a:t>
            </a:r>
            <a:r>
              <a:rPr lang="da-DK" sz="2400" dirty="0" err="1"/>
              <a:t>responses</a:t>
            </a:r>
            <a:r>
              <a:rPr lang="da-DK" sz="2400" dirty="0"/>
              <a:t> it </a:t>
            </a:r>
            <a:r>
              <a:rPr lang="da-DK" sz="2400" dirty="0" err="1"/>
              <a:t>knows</a:t>
            </a:r>
            <a:r>
              <a:rPr lang="da-DK" sz="2400" dirty="0"/>
              <a:t> </a:t>
            </a:r>
            <a:r>
              <a:rPr lang="da-DK" sz="2400" dirty="0" err="1"/>
              <a:t>get</a:t>
            </a:r>
            <a:r>
              <a:rPr lang="da-DK" sz="2400" dirty="0"/>
              <a:t> </a:t>
            </a:r>
            <a:r>
              <a:rPr lang="da-DK" sz="2400" dirty="0" err="1"/>
              <a:t>good</a:t>
            </a:r>
            <a:r>
              <a:rPr lang="da-DK" sz="2400" dirty="0"/>
              <a:t> ”</a:t>
            </a:r>
            <a:r>
              <a:rPr lang="da-DK" sz="2400" dirty="0" err="1"/>
              <a:t>reviews</a:t>
            </a:r>
            <a:r>
              <a:rPr lang="da-DK" sz="2400" dirty="0"/>
              <a:t>”)</a:t>
            </a:r>
          </a:p>
          <a:p>
            <a:r>
              <a:rPr lang="da-DK" sz="2400" dirty="0" err="1"/>
              <a:t>Trained</a:t>
            </a:r>
            <a:r>
              <a:rPr lang="da-DK" sz="2400" dirty="0"/>
              <a:t> on </a:t>
            </a:r>
            <a:r>
              <a:rPr lang="da-DK" sz="2400" b="1" dirty="0"/>
              <a:t>”</a:t>
            </a:r>
            <a:r>
              <a:rPr lang="da-DK" sz="2400" b="1" dirty="0" err="1"/>
              <a:t>everything</a:t>
            </a:r>
            <a:r>
              <a:rPr lang="da-DK" sz="2400" b="1" dirty="0"/>
              <a:t>” on the internet</a:t>
            </a:r>
            <a:r>
              <a:rPr lang="da-DK" sz="2400" dirty="0"/>
              <a:t> </a:t>
            </a:r>
            <a:br>
              <a:rPr lang="da-DK" sz="2400" dirty="0"/>
            </a:br>
            <a:r>
              <a:rPr lang="da-DK" sz="2400" dirty="0"/>
              <a:t>(i.e. </a:t>
            </a:r>
            <a:r>
              <a:rPr lang="da-DK" sz="2400" dirty="0" err="1"/>
              <a:t>including</a:t>
            </a:r>
            <a:r>
              <a:rPr lang="da-DK" sz="2400" dirty="0"/>
              <a:t> content </a:t>
            </a:r>
            <a:r>
              <a:rPr lang="da-DK" sz="2400" dirty="0" err="1"/>
              <a:t>that</a:t>
            </a:r>
            <a:r>
              <a:rPr lang="da-DK" sz="2400" dirty="0"/>
              <a:t> is </a:t>
            </a:r>
            <a:r>
              <a:rPr lang="da-DK" sz="2400" dirty="0" err="1"/>
              <a:t>potentially</a:t>
            </a:r>
            <a:r>
              <a:rPr lang="da-DK" sz="2400" dirty="0"/>
              <a:t> </a:t>
            </a:r>
            <a:r>
              <a:rPr lang="da-DK" sz="2400" dirty="0" err="1"/>
              <a:t>harmful</a:t>
            </a:r>
            <a:r>
              <a:rPr lang="da-DK" sz="2400" dirty="0"/>
              <a:t>, </a:t>
            </a:r>
            <a:r>
              <a:rPr lang="da-DK" sz="2400" u="sng" dirty="0"/>
              <a:t>outdated</a:t>
            </a:r>
            <a:r>
              <a:rPr lang="da-DK" sz="2400" dirty="0"/>
              <a:t>, </a:t>
            </a:r>
            <a:r>
              <a:rPr lang="da-DK" sz="2400" dirty="0" err="1"/>
              <a:t>extremist</a:t>
            </a:r>
            <a:r>
              <a:rPr lang="da-DK" sz="2400" dirty="0"/>
              <a:t>, etc.)</a:t>
            </a:r>
          </a:p>
        </p:txBody>
      </p:sp>
      <p:sp>
        <p:nvSpPr>
          <p:cNvPr id="4" name="Text Placeholder 3">
            <a:extLst>
              <a:ext uri="{FF2B5EF4-FFF2-40B4-BE49-F238E27FC236}">
                <a16:creationId xmlns:a16="http://schemas.microsoft.com/office/drawing/2014/main" id="{12176D25-3635-7FB5-E7A6-AB839707F827}"/>
              </a:ext>
            </a:extLst>
          </p:cNvPr>
          <p:cNvSpPr>
            <a:spLocks noGrp="1"/>
          </p:cNvSpPr>
          <p:nvPr>
            <p:ph type="body" sz="quarter" idx="13"/>
          </p:nvPr>
        </p:nvSpPr>
        <p:spPr/>
        <p:txBody>
          <a:bodyPr/>
          <a:lstStyle/>
          <a:p>
            <a:endParaRPr lang="da-DK"/>
          </a:p>
        </p:txBody>
      </p:sp>
      <p:pic>
        <p:nvPicPr>
          <p:cNvPr id="6" name="Picture 5">
            <a:extLst>
              <a:ext uri="{FF2B5EF4-FFF2-40B4-BE49-F238E27FC236}">
                <a16:creationId xmlns:a16="http://schemas.microsoft.com/office/drawing/2014/main" id="{E77CD59B-8C01-AF49-C00B-07938DE4FB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56654"/>
          <a:stretch/>
        </p:blipFill>
        <p:spPr>
          <a:xfrm>
            <a:off x="977018" y="4888396"/>
            <a:ext cx="10448221" cy="1188553"/>
          </a:xfrm>
          <a:prstGeom prst="rect">
            <a:avLst/>
          </a:prstGeom>
        </p:spPr>
      </p:pic>
    </p:spTree>
    <p:extLst>
      <p:ext uri="{BB962C8B-B14F-4D97-AF65-F5344CB8AC3E}">
        <p14:creationId xmlns:p14="http://schemas.microsoft.com/office/powerpoint/2010/main" val="20614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E964820-BDC0-DEB0-5314-02ED6EBB2EB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6" name="Title 2">
            <a:extLst>
              <a:ext uri="{FF2B5EF4-FFF2-40B4-BE49-F238E27FC236}">
                <a16:creationId xmlns:a16="http://schemas.microsoft.com/office/drawing/2014/main" id="{8F6A4835-E051-A4EF-0809-A48BE4D151AE}"/>
              </a:ext>
            </a:extLst>
          </p:cNvPr>
          <p:cNvSpPr txBox="1">
            <a:spLocks/>
          </p:cNvSpPr>
          <p:nvPr/>
        </p:nvSpPr>
        <p:spPr>
          <a:xfrm>
            <a:off x="1292310" y="4519596"/>
            <a:ext cx="9607379" cy="1087787"/>
          </a:xfrm>
          <a:prstGeom prst="rect">
            <a:avLst/>
          </a:prstGeom>
          <a:noFill/>
        </p:spPr>
        <p:txBody>
          <a:bodyPr tIns="108000"/>
          <a:lstStyle>
            <a:lvl1pPr algn="ctr" defTabSz="914318" rtl="0" eaLnBrk="1" latinLnBrk="0" hangingPunct="1">
              <a:lnSpc>
                <a:spcPct val="100000"/>
              </a:lnSpc>
              <a:spcBef>
                <a:spcPct val="0"/>
              </a:spcBef>
              <a:buNone/>
              <a:defRPr sz="2800" b="1" kern="1200" spc="300" baseline="0">
                <a:solidFill>
                  <a:schemeClr val="tx1"/>
                </a:solidFill>
                <a:latin typeface="+mn-lt"/>
                <a:ea typeface="+mj-ea"/>
                <a:cs typeface="+mj-cs"/>
              </a:defRPr>
            </a:lvl1pPr>
          </a:lstStyle>
          <a:p>
            <a:r>
              <a:rPr lang="da-DK" sz="4000" dirty="0">
                <a:solidFill>
                  <a:schemeClr val="bg1"/>
                </a:solidFill>
              </a:rPr>
              <a:t>Risks and </a:t>
            </a:r>
            <a:r>
              <a:rPr lang="da-DK" sz="4000" dirty="0" err="1">
                <a:solidFill>
                  <a:schemeClr val="bg1"/>
                </a:solidFill>
              </a:rPr>
              <a:t>Ethical</a:t>
            </a:r>
            <a:r>
              <a:rPr lang="da-DK" sz="4000" dirty="0">
                <a:solidFill>
                  <a:schemeClr val="bg1"/>
                </a:solidFill>
              </a:rPr>
              <a:t> </a:t>
            </a:r>
            <a:r>
              <a:rPr lang="da-DK" sz="4000" dirty="0" err="1">
                <a:solidFill>
                  <a:schemeClr val="bg1"/>
                </a:solidFill>
              </a:rPr>
              <a:t>Considerations</a:t>
            </a:r>
            <a:endParaRPr lang="da-DK" sz="4000" dirty="0">
              <a:solidFill>
                <a:schemeClr val="bg1"/>
              </a:solidFill>
            </a:endParaRPr>
          </a:p>
        </p:txBody>
      </p:sp>
    </p:spTree>
    <p:extLst>
      <p:ext uri="{BB962C8B-B14F-4D97-AF65-F5344CB8AC3E}">
        <p14:creationId xmlns:p14="http://schemas.microsoft.com/office/powerpoint/2010/main" val="2394880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8F6B1-EAC2-68F9-3BEC-6E3E94B6B416}"/>
              </a:ext>
            </a:extLst>
          </p:cNvPr>
          <p:cNvSpPr>
            <a:spLocks noGrp="1"/>
          </p:cNvSpPr>
          <p:nvPr>
            <p:ph type="title"/>
          </p:nvPr>
        </p:nvSpPr>
        <p:spPr>
          <a:xfrm>
            <a:off x="766763" y="657226"/>
            <a:ext cx="6128307" cy="1408112"/>
          </a:xfrm>
        </p:spPr>
        <p:txBody>
          <a:bodyPr/>
          <a:lstStyle/>
          <a:p>
            <a:r>
              <a:rPr lang="da-DK" dirty="0" err="1"/>
              <a:t>Selected</a:t>
            </a:r>
            <a:r>
              <a:rPr lang="da-DK" dirty="0"/>
              <a:t> Risks and </a:t>
            </a:r>
            <a:r>
              <a:rPr lang="da-DK" dirty="0" err="1"/>
              <a:t>Ethical</a:t>
            </a:r>
            <a:r>
              <a:rPr lang="da-DK" dirty="0"/>
              <a:t> </a:t>
            </a:r>
            <a:r>
              <a:rPr lang="da-DK" dirty="0" err="1"/>
              <a:t>Considerations</a:t>
            </a:r>
            <a:endParaRPr lang="da-DK" dirty="0"/>
          </a:p>
        </p:txBody>
      </p:sp>
      <p:sp>
        <p:nvSpPr>
          <p:cNvPr id="3" name="Text Placeholder 2">
            <a:extLst>
              <a:ext uri="{FF2B5EF4-FFF2-40B4-BE49-F238E27FC236}">
                <a16:creationId xmlns:a16="http://schemas.microsoft.com/office/drawing/2014/main" id="{4261475C-2459-20E6-E43E-C02DE1D024A6}"/>
              </a:ext>
            </a:extLst>
          </p:cNvPr>
          <p:cNvSpPr>
            <a:spLocks noGrp="1"/>
          </p:cNvSpPr>
          <p:nvPr>
            <p:ph type="body" sz="quarter" idx="12"/>
          </p:nvPr>
        </p:nvSpPr>
        <p:spPr>
          <a:xfrm>
            <a:off x="766763" y="2168611"/>
            <a:ext cx="6357052" cy="3740711"/>
          </a:xfrm>
        </p:spPr>
        <p:txBody>
          <a:bodyPr>
            <a:normAutofit/>
          </a:bodyPr>
          <a:lstStyle/>
          <a:p>
            <a:r>
              <a:rPr lang="da-DK" sz="2800" b="1" dirty="0"/>
              <a:t>Hallucinations</a:t>
            </a:r>
            <a:r>
              <a:rPr lang="da-DK" sz="2800" dirty="0"/>
              <a:t> and Misinformation</a:t>
            </a:r>
          </a:p>
          <a:p>
            <a:r>
              <a:rPr lang="da-DK" sz="2800" dirty="0" err="1"/>
              <a:t>Selective</a:t>
            </a:r>
            <a:r>
              <a:rPr lang="da-DK" sz="2800" dirty="0"/>
              <a:t> </a:t>
            </a:r>
            <a:r>
              <a:rPr lang="da-DK" sz="2800" b="1" dirty="0" err="1"/>
              <a:t>Censorship</a:t>
            </a:r>
            <a:endParaRPr lang="da-DK" sz="2800" b="1" dirty="0"/>
          </a:p>
          <a:p>
            <a:r>
              <a:rPr lang="da-DK" sz="2800" dirty="0" err="1"/>
              <a:t>Privacy</a:t>
            </a:r>
            <a:r>
              <a:rPr lang="da-DK" sz="2800" dirty="0"/>
              <a:t> and Data </a:t>
            </a:r>
            <a:r>
              <a:rPr lang="da-DK" sz="2800" dirty="0" err="1"/>
              <a:t>Leaks</a:t>
            </a:r>
            <a:endParaRPr lang="da-DK" sz="2800" dirty="0"/>
          </a:p>
          <a:p>
            <a:r>
              <a:rPr lang="da-DK" sz="2800" b="1" dirty="0"/>
              <a:t>Copyright</a:t>
            </a:r>
          </a:p>
          <a:p>
            <a:r>
              <a:rPr lang="da-DK" sz="2800" dirty="0" err="1"/>
              <a:t>Increasing</a:t>
            </a:r>
            <a:r>
              <a:rPr lang="da-DK" sz="2800" dirty="0"/>
              <a:t> </a:t>
            </a:r>
            <a:r>
              <a:rPr lang="da-DK" sz="2800" dirty="0" err="1"/>
              <a:t>Technological</a:t>
            </a:r>
            <a:r>
              <a:rPr lang="da-DK" sz="2800" dirty="0"/>
              <a:t> </a:t>
            </a:r>
            <a:r>
              <a:rPr lang="da-DK" sz="2800" dirty="0" err="1"/>
              <a:t>Inequalities</a:t>
            </a:r>
            <a:endParaRPr lang="da-DK" sz="2800" dirty="0"/>
          </a:p>
        </p:txBody>
      </p:sp>
      <p:sp>
        <p:nvSpPr>
          <p:cNvPr id="4" name="Text Placeholder 3">
            <a:extLst>
              <a:ext uri="{FF2B5EF4-FFF2-40B4-BE49-F238E27FC236}">
                <a16:creationId xmlns:a16="http://schemas.microsoft.com/office/drawing/2014/main" id="{F3A30342-BB24-DD28-A53F-FB7BA75FE72E}"/>
              </a:ext>
            </a:extLst>
          </p:cNvPr>
          <p:cNvSpPr>
            <a:spLocks noGrp="1"/>
          </p:cNvSpPr>
          <p:nvPr>
            <p:ph type="body" sz="quarter" idx="13"/>
          </p:nvPr>
        </p:nvSpPr>
        <p:spPr/>
        <p:txBody>
          <a:bodyPr/>
          <a:lstStyle/>
          <a:p>
            <a:endParaRPr lang="da-DK"/>
          </a:p>
        </p:txBody>
      </p:sp>
      <p:pic>
        <p:nvPicPr>
          <p:cNvPr id="5" name="Picture Placeholder 4">
            <a:extLst>
              <a:ext uri="{FF2B5EF4-FFF2-40B4-BE49-F238E27FC236}">
                <a16:creationId xmlns:a16="http://schemas.microsoft.com/office/drawing/2014/main" id="{FE964820-BDC0-DEB0-5314-02ED6EBB2EB2}"/>
              </a:ext>
            </a:extLst>
          </p:cNvPr>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a:ext>
            </a:extLst>
          </a:blip>
          <a:srcRect/>
          <a:stretch/>
        </p:blipFill>
        <p:spPr>
          <a:xfrm>
            <a:off x="7591647" y="0"/>
            <a:ext cx="4600353" cy="6858000"/>
          </a:xfrm>
        </p:spPr>
      </p:pic>
    </p:spTree>
    <p:extLst>
      <p:ext uri="{BB962C8B-B14F-4D97-AF65-F5344CB8AC3E}">
        <p14:creationId xmlns:p14="http://schemas.microsoft.com/office/powerpoint/2010/main" val="1011739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825A682-35CA-214C-6477-445EEFB564B4}"/>
              </a:ext>
            </a:extLst>
          </p:cNvPr>
          <p:cNvGrpSpPr/>
          <p:nvPr/>
        </p:nvGrpSpPr>
        <p:grpSpPr>
          <a:xfrm>
            <a:off x="1126430" y="5285206"/>
            <a:ext cx="5397291" cy="1537637"/>
            <a:chOff x="485776" y="3429000"/>
            <a:chExt cx="11231366" cy="3199710"/>
          </a:xfrm>
        </p:grpSpPr>
        <p:pic>
          <p:nvPicPr>
            <p:cNvPr id="9" name="Picture 2" descr="The basics of Language Modeling. Notes from CS224n lesson 6 and 7. | by  Antonio Lopardo | Medium">
              <a:extLst>
                <a:ext uri="{FF2B5EF4-FFF2-40B4-BE49-F238E27FC236}">
                  <a16:creationId xmlns:a16="http://schemas.microsoft.com/office/drawing/2014/main" id="{2A8E3D1B-6297-818F-8288-C0C77B0EA697}"/>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765160" y="3429001"/>
              <a:ext cx="3951982" cy="3199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basics of Language Modeling. Notes from CS224n lesson 6 and 7. | by  Antonio Lopardo | Medium">
              <a:extLst>
                <a:ext uri="{FF2B5EF4-FFF2-40B4-BE49-F238E27FC236}">
                  <a16:creationId xmlns:a16="http://schemas.microsoft.com/office/drawing/2014/main" id="{CD46D8D8-1F38-E53B-DD57-5A1FC96E0A9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5776" y="3429000"/>
              <a:ext cx="7279384" cy="319970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 Placeholder 3">
            <a:extLst>
              <a:ext uri="{FF2B5EF4-FFF2-40B4-BE49-F238E27FC236}">
                <a16:creationId xmlns:a16="http://schemas.microsoft.com/office/drawing/2014/main" id="{D8C5EC9D-5F64-F095-A22D-059398026E6F}"/>
              </a:ext>
            </a:extLst>
          </p:cNvPr>
          <p:cNvSpPr>
            <a:spLocks noGrp="1"/>
          </p:cNvSpPr>
          <p:nvPr>
            <p:ph type="body" sz="quarter" idx="13"/>
          </p:nvPr>
        </p:nvSpPr>
        <p:spPr>
          <a:xfrm>
            <a:off x="10372883" y="6592824"/>
            <a:ext cx="1819117" cy="348077"/>
          </a:xfrm>
        </p:spPr>
        <p:txBody>
          <a:bodyPr/>
          <a:lstStyle/>
          <a:p>
            <a:r>
              <a:rPr lang="da-DK" dirty="0" err="1"/>
              <a:t>Example</a:t>
            </a:r>
            <a:r>
              <a:rPr lang="da-DK" dirty="0"/>
              <a:t> </a:t>
            </a:r>
            <a:r>
              <a:rPr lang="da-DK" dirty="0" err="1"/>
              <a:t>courtesy</a:t>
            </a:r>
            <a:r>
              <a:rPr lang="da-DK" dirty="0"/>
              <a:t> of Yann </a:t>
            </a:r>
            <a:r>
              <a:rPr lang="da-DK" dirty="0" err="1"/>
              <a:t>LeCun</a:t>
            </a:r>
            <a:endParaRPr lang="da-DK" dirty="0"/>
          </a:p>
        </p:txBody>
      </p:sp>
      <p:sp>
        <p:nvSpPr>
          <p:cNvPr id="7" name="Title 1">
            <a:extLst>
              <a:ext uri="{FF2B5EF4-FFF2-40B4-BE49-F238E27FC236}">
                <a16:creationId xmlns:a16="http://schemas.microsoft.com/office/drawing/2014/main" id="{C7C73E33-F002-122E-0B70-D91C630B36E1}"/>
              </a:ext>
            </a:extLst>
          </p:cNvPr>
          <p:cNvSpPr>
            <a:spLocks noGrp="1"/>
          </p:cNvSpPr>
          <p:nvPr>
            <p:ph type="title"/>
          </p:nvPr>
        </p:nvSpPr>
        <p:spPr>
          <a:xfrm>
            <a:off x="575034" y="358218"/>
            <a:ext cx="9750065" cy="1151033"/>
          </a:xfrm>
        </p:spPr>
        <p:txBody>
          <a:bodyPr/>
          <a:lstStyle/>
          <a:p>
            <a:r>
              <a:rPr lang="da-DK" dirty="0" err="1"/>
              <a:t>Convincing</a:t>
            </a:r>
            <a:r>
              <a:rPr lang="da-DK" dirty="0"/>
              <a:t> Misinformation</a:t>
            </a:r>
          </a:p>
        </p:txBody>
      </p:sp>
      <p:pic>
        <p:nvPicPr>
          <p:cNvPr id="5" name="Picture 4">
            <a:extLst>
              <a:ext uri="{FF2B5EF4-FFF2-40B4-BE49-F238E27FC236}">
                <a16:creationId xmlns:a16="http://schemas.microsoft.com/office/drawing/2014/main" id="{A4095C99-BC1C-1E9F-F5C3-812D3160BB82}"/>
              </a:ext>
            </a:extLst>
          </p:cNvPr>
          <p:cNvPicPr>
            <a:picLocks noChangeAspect="1"/>
          </p:cNvPicPr>
          <p:nvPr/>
        </p:nvPicPr>
        <p:blipFill>
          <a:blip r:embed="rId4"/>
          <a:stretch>
            <a:fillRect/>
          </a:stretch>
        </p:blipFill>
        <p:spPr>
          <a:xfrm>
            <a:off x="6523721" y="803975"/>
            <a:ext cx="5614963" cy="5250050"/>
          </a:xfrm>
          <a:prstGeom prst="rect">
            <a:avLst/>
          </a:prstGeom>
        </p:spPr>
      </p:pic>
      <p:sp>
        <p:nvSpPr>
          <p:cNvPr id="3" name="Text Placeholder 2">
            <a:extLst>
              <a:ext uri="{FF2B5EF4-FFF2-40B4-BE49-F238E27FC236}">
                <a16:creationId xmlns:a16="http://schemas.microsoft.com/office/drawing/2014/main" id="{0EC6CA68-C893-46A8-939E-CBEB66D61334}"/>
              </a:ext>
            </a:extLst>
          </p:cNvPr>
          <p:cNvSpPr>
            <a:spLocks noGrp="1"/>
          </p:cNvSpPr>
          <p:nvPr>
            <p:ph type="body" sz="quarter" idx="12"/>
          </p:nvPr>
        </p:nvSpPr>
        <p:spPr>
          <a:xfrm>
            <a:off x="485775" y="1714500"/>
            <a:ext cx="7258050" cy="4194822"/>
          </a:xfrm>
        </p:spPr>
        <p:txBody>
          <a:bodyPr>
            <a:noAutofit/>
          </a:bodyPr>
          <a:lstStyle/>
          <a:p>
            <a:r>
              <a:rPr lang="en-US" sz="2000" u="sng" dirty="0"/>
              <a:t>Information-like content, conveyed in a persuasive tone</a:t>
            </a:r>
            <a:br>
              <a:rPr lang="en-US" sz="2000" u="sng" dirty="0"/>
            </a:br>
            <a:endParaRPr lang="da-DK" sz="2000" u="sng" dirty="0"/>
          </a:p>
          <a:p>
            <a:r>
              <a:rPr lang="en-US" sz="2000" dirty="0"/>
              <a:t>No underlying fact-checking process or reasoning</a:t>
            </a:r>
            <a:br>
              <a:rPr lang="en-US" sz="2000" dirty="0"/>
            </a:br>
            <a:endParaRPr lang="en-US" sz="2000" dirty="0"/>
          </a:p>
          <a:p>
            <a:r>
              <a:rPr lang="en-US" sz="2000" dirty="0"/>
              <a:t>Answers can be highly misleading, </a:t>
            </a:r>
            <a:r>
              <a:rPr lang="en-US" sz="2000" i="1" dirty="0"/>
              <a:t>outdated</a:t>
            </a:r>
            <a:r>
              <a:rPr lang="en-US" sz="2000" dirty="0"/>
              <a:t> and dangerous</a:t>
            </a:r>
          </a:p>
        </p:txBody>
      </p:sp>
      <p:pic>
        <p:nvPicPr>
          <p:cNvPr id="2" name="Picture 1">
            <a:extLst>
              <a:ext uri="{FF2B5EF4-FFF2-40B4-BE49-F238E27FC236}">
                <a16:creationId xmlns:a16="http://schemas.microsoft.com/office/drawing/2014/main" id="{996BBA46-3C09-C6BE-B809-DE1463F0FD38}"/>
              </a:ext>
            </a:extLst>
          </p:cNvPr>
          <p:cNvPicPr>
            <a:picLocks noChangeAspect="1"/>
          </p:cNvPicPr>
          <p:nvPr/>
        </p:nvPicPr>
        <p:blipFill>
          <a:blip r:embed="rId5"/>
          <a:stretch>
            <a:fillRect/>
          </a:stretch>
        </p:blipFill>
        <p:spPr>
          <a:xfrm>
            <a:off x="356134" y="4835804"/>
            <a:ext cx="11627452" cy="1987039"/>
          </a:xfrm>
          <a:prstGeom prst="rect">
            <a:avLst/>
          </a:prstGeom>
        </p:spPr>
      </p:pic>
      <p:sp>
        <p:nvSpPr>
          <p:cNvPr id="6" name="Rectangle 5">
            <a:extLst>
              <a:ext uri="{FF2B5EF4-FFF2-40B4-BE49-F238E27FC236}">
                <a16:creationId xmlns:a16="http://schemas.microsoft.com/office/drawing/2014/main" id="{533547DB-010A-3423-6459-44AD1AA3C48E}"/>
              </a:ext>
            </a:extLst>
          </p:cNvPr>
          <p:cNvSpPr/>
          <p:nvPr/>
        </p:nvSpPr>
        <p:spPr>
          <a:xfrm>
            <a:off x="303815" y="6145303"/>
            <a:ext cx="11525127" cy="66961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9696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8C5EC9D-5F64-F095-A22D-059398026E6F}"/>
              </a:ext>
            </a:extLst>
          </p:cNvPr>
          <p:cNvSpPr>
            <a:spLocks noGrp="1"/>
          </p:cNvSpPr>
          <p:nvPr>
            <p:ph type="body" sz="quarter" idx="13"/>
          </p:nvPr>
        </p:nvSpPr>
        <p:spPr>
          <a:xfrm>
            <a:off x="10372883" y="6507126"/>
            <a:ext cx="1819117" cy="433775"/>
          </a:xfrm>
        </p:spPr>
        <p:txBody>
          <a:bodyPr/>
          <a:lstStyle/>
          <a:p>
            <a:r>
              <a:rPr lang="da-DK" dirty="0" err="1"/>
              <a:t>Example</a:t>
            </a:r>
            <a:r>
              <a:rPr lang="da-DK" dirty="0"/>
              <a:t> </a:t>
            </a:r>
            <a:r>
              <a:rPr lang="da-DK" dirty="0" err="1"/>
              <a:t>courtesy</a:t>
            </a:r>
            <a:r>
              <a:rPr lang="da-DK" dirty="0"/>
              <a:t> of Rik van Noord, University of Groningen</a:t>
            </a:r>
            <a:br>
              <a:rPr lang="da-DK" dirty="0"/>
            </a:br>
            <a:r>
              <a:rPr lang="da-DK" dirty="0"/>
              <a:t>and Yann </a:t>
            </a:r>
            <a:r>
              <a:rPr lang="da-DK" dirty="0" err="1"/>
              <a:t>LeCun</a:t>
            </a:r>
            <a:endParaRPr lang="da-DK" dirty="0"/>
          </a:p>
        </p:txBody>
      </p:sp>
      <p:pic>
        <p:nvPicPr>
          <p:cNvPr id="6" name="Picture 5">
            <a:extLst>
              <a:ext uri="{FF2B5EF4-FFF2-40B4-BE49-F238E27FC236}">
                <a16:creationId xmlns:a16="http://schemas.microsoft.com/office/drawing/2014/main" id="{9752F32C-1265-B733-FBD7-2987132304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0045" y="1029358"/>
            <a:ext cx="11561955" cy="1043432"/>
          </a:xfrm>
          <a:prstGeom prst="rect">
            <a:avLst/>
          </a:prstGeom>
        </p:spPr>
      </p:pic>
      <p:sp>
        <p:nvSpPr>
          <p:cNvPr id="7" name="Title 1">
            <a:extLst>
              <a:ext uri="{FF2B5EF4-FFF2-40B4-BE49-F238E27FC236}">
                <a16:creationId xmlns:a16="http://schemas.microsoft.com/office/drawing/2014/main" id="{C7C73E33-F002-122E-0B70-D91C630B36E1}"/>
              </a:ext>
            </a:extLst>
          </p:cNvPr>
          <p:cNvSpPr>
            <a:spLocks noGrp="1"/>
          </p:cNvSpPr>
          <p:nvPr>
            <p:ph type="title"/>
          </p:nvPr>
        </p:nvSpPr>
        <p:spPr>
          <a:xfrm>
            <a:off x="227748" y="101140"/>
            <a:ext cx="10097352" cy="1408112"/>
          </a:xfrm>
        </p:spPr>
        <p:txBody>
          <a:bodyPr/>
          <a:lstStyle/>
          <a:p>
            <a:r>
              <a:rPr lang="da-DK" dirty="0"/>
              <a:t>Hallucinations and Misinformation</a:t>
            </a:r>
          </a:p>
        </p:txBody>
      </p:sp>
      <p:pic>
        <p:nvPicPr>
          <p:cNvPr id="8" name="Picture 7">
            <a:extLst>
              <a:ext uri="{FF2B5EF4-FFF2-40B4-BE49-F238E27FC236}">
                <a16:creationId xmlns:a16="http://schemas.microsoft.com/office/drawing/2014/main" id="{47ED1E4C-E5AB-6D2C-906E-2FCDB2194EC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0044" y="2745138"/>
            <a:ext cx="11508641" cy="945840"/>
          </a:xfrm>
          <a:prstGeom prst="rect">
            <a:avLst/>
          </a:prstGeom>
        </p:spPr>
      </p:pic>
      <p:pic>
        <p:nvPicPr>
          <p:cNvPr id="2" name="Picture 1">
            <a:extLst>
              <a:ext uri="{FF2B5EF4-FFF2-40B4-BE49-F238E27FC236}">
                <a16:creationId xmlns:a16="http://schemas.microsoft.com/office/drawing/2014/main" id="{59245D4F-FA8B-28A9-887F-1D6E6A4F735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0044" y="3781596"/>
            <a:ext cx="11716957" cy="2267616"/>
          </a:xfrm>
          <a:prstGeom prst="rect">
            <a:avLst/>
          </a:prstGeom>
        </p:spPr>
      </p:pic>
    </p:spTree>
    <p:extLst>
      <p:ext uri="{BB962C8B-B14F-4D97-AF65-F5344CB8AC3E}">
        <p14:creationId xmlns:p14="http://schemas.microsoft.com/office/powerpoint/2010/main" val="38661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5CAF8D"/>
      </a:accent1>
      <a:accent2>
        <a:srgbClr val="B19335"/>
      </a:accent2>
      <a:accent3>
        <a:srgbClr val="E78293"/>
      </a:accent3>
      <a:accent4>
        <a:srgbClr val="DF8E2E"/>
      </a:accent4>
      <a:accent5>
        <a:srgbClr val="31A9C1"/>
      </a:accent5>
      <a:accent6>
        <a:srgbClr val="CC8B66"/>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spPr>
      <a:bodyPr vert="horz" lIns="0" tIns="0" rIns="0" bIns="0" rtlCol="0" anchor="t" anchorCtr="0">
        <a:noAutofit/>
      </a:bodyPr>
      <a:lstStyle>
        <a:defPPr>
          <a:defRPr dirty="0" smtClean="0"/>
        </a:defPPr>
      </a:lstStyle>
    </a:txDef>
  </a:objectDefaults>
  <a:extraClrSchemeLst/>
  <a:extLst>
    <a:ext uri="{05A4C25C-085E-4340-85A3-A5531E510DB2}">
      <thm15:themeFamily xmlns:thm15="http://schemas.microsoft.com/office/thememl/2012/main" name="Præsentation2" id="{F7584551-42EB-416F-A677-4362C3934C33}" vid="{7B31FCED-635A-4092-860A-0942B12125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c641b2-b838-42f3-8267-b87a114ab87d">
      <Terms xmlns="http://schemas.microsoft.com/office/infopath/2007/PartnerControls"/>
    </lcf76f155ced4ddcb4097134ff3c332f>
    <NotebookType xmlns="14c641b2-b838-42f3-8267-b87a114ab87d" xsi:nil="true"/>
    <FolderType xmlns="14c641b2-b838-42f3-8267-b87a114ab87d" xsi:nil="true"/>
    <Teachers xmlns="14c641b2-b838-42f3-8267-b87a114ab87d">
      <UserInfo>
        <DisplayName/>
        <AccountId xsi:nil="true"/>
        <AccountType/>
      </UserInfo>
    </Teachers>
    <LMS_Mappings xmlns="14c641b2-b838-42f3-8267-b87a114ab87d" xsi:nil="true"/>
    <Teams_Channel_Section_Location xmlns="14c641b2-b838-42f3-8267-b87a114ab87d" xsi:nil="true"/>
    <Owner xmlns="14c641b2-b838-42f3-8267-b87a114ab87d">
      <UserInfo>
        <DisplayName/>
        <AccountId xsi:nil="true"/>
        <AccountType/>
      </UserInfo>
    </Owner>
    <TaxCatchAll xmlns="e8b13387-ea10-48ab-8beb-b736c1eb27e2" xsi:nil="true"/>
    <DefaultSectionNames xmlns="14c641b2-b838-42f3-8267-b87a114ab87d" xsi:nil="true"/>
    <Is_Collaboration_Space_Locked xmlns="14c641b2-b838-42f3-8267-b87a114ab87d" xsi:nil="true"/>
    <Templates xmlns="14c641b2-b838-42f3-8267-b87a114ab87d" xsi:nil="true"/>
    <CultureName xmlns="14c641b2-b838-42f3-8267-b87a114ab87d" xsi:nil="true"/>
    <Distribution_Groups xmlns="14c641b2-b838-42f3-8267-b87a114ab87d" xsi:nil="true"/>
    <Invited_Teachers xmlns="14c641b2-b838-42f3-8267-b87a114ab87d" xsi:nil="true"/>
    <Invited_Students xmlns="14c641b2-b838-42f3-8267-b87a114ab87d" xsi:nil="true"/>
    <IsNotebookLocked xmlns="14c641b2-b838-42f3-8267-b87a114ab87d" xsi:nil="true"/>
    <Math_Settings xmlns="14c641b2-b838-42f3-8267-b87a114ab87d" xsi:nil="true"/>
    <Students xmlns="14c641b2-b838-42f3-8267-b87a114ab87d">
      <UserInfo>
        <DisplayName/>
        <AccountId xsi:nil="true"/>
        <AccountType/>
      </UserInfo>
    </Students>
    <Student_Groups xmlns="14c641b2-b838-42f3-8267-b87a114ab87d">
      <UserInfo>
        <DisplayName/>
        <AccountId xsi:nil="true"/>
        <AccountType/>
      </UserInfo>
    </Student_Groups>
    <AppVersion xmlns="14c641b2-b838-42f3-8267-b87a114ab87d" xsi:nil="true"/>
    <TeamsChannelId xmlns="14c641b2-b838-42f3-8267-b87a114ab87d" xsi:nil="true"/>
    <Self_Registration_Enabled xmlns="14c641b2-b838-42f3-8267-b87a114ab87d" xsi:nil="true"/>
    <Has_Teacher_Only_SectionGroup xmlns="14c641b2-b838-42f3-8267-b87a114ab87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7FFAB81D8138C4A81608351E919FB88" ma:contentTypeVersion="34" ma:contentTypeDescription="Opret et nyt dokument." ma:contentTypeScope="" ma:versionID="f4ae35c2c333de9389fad33c38a2ba5a">
  <xsd:schema xmlns:xsd="http://www.w3.org/2001/XMLSchema" xmlns:xs="http://www.w3.org/2001/XMLSchema" xmlns:p="http://schemas.microsoft.com/office/2006/metadata/properties" xmlns:ns2="14c641b2-b838-42f3-8267-b87a114ab87d" xmlns:ns3="e8b13387-ea10-48ab-8beb-b736c1eb27e2" targetNamespace="http://schemas.microsoft.com/office/2006/metadata/properties" ma:root="true" ma:fieldsID="75ecf100da968299d388e55a568b2483" ns2:_="" ns3:_="">
    <xsd:import namespace="14c641b2-b838-42f3-8267-b87a114ab87d"/>
    <xsd:import namespace="e8b13387-ea10-48ab-8beb-b736c1eb27e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c641b2-b838-42f3-8267-b87a114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ledmærker" ma:readOnly="false" ma:fieldId="{5cf76f15-5ced-4ddc-b409-7134ff3c332f}" ma:taxonomyMulti="true" ma:sspId="5d73657e-90f0-444e-a899-7df328d363f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DateTaken" ma:index="4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b13387-ea10-48ab-8beb-b736c1eb27e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8d18071-28da-471a-bbe3-43ddaf4b86c7}" ma:internalName="TaxCatchAll" ma:showField="CatchAllData" ma:web="e8b13387-ea10-48ab-8beb-b736c1eb27e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03602-65E0-48FA-BF06-563C46D1CC25}">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5eaab4c3-db73-4b93-9200-350b498c50e8"/>
    <ds:schemaRef ds:uri="1790affa-1f64-4e58-8dd7-745390e575dd"/>
    <ds:schemaRef ds:uri="http://purl.org/dc/dcmitype/"/>
  </ds:schemaRefs>
</ds:datastoreItem>
</file>

<file path=customXml/itemProps2.xml><?xml version="1.0" encoding="utf-8"?>
<ds:datastoreItem xmlns:ds="http://schemas.openxmlformats.org/officeDocument/2006/customXml" ds:itemID="{D5D230DB-945E-44AF-A1AD-EAA61E0BBA00}"/>
</file>

<file path=customXml/itemProps3.xml><?xml version="1.0" encoding="utf-8"?>
<ds:datastoreItem xmlns:ds="http://schemas.openxmlformats.org/officeDocument/2006/customXml" ds:itemID="{20FA39FA-C90B-44C5-8395-0F72C2D9FD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 16_9 (EN)</Template>
  <TotalTime>1187</TotalTime>
  <Words>704</Words>
  <Application>Microsoft Office PowerPoint</Application>
  <PresentationFormat>Widescreen</PresentationFormat>
  <Paragraphs>97</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Barlow</vt:lpstr>
      <vt:lpstr>Calibri</vt:lpstr>
      <vt:lpstr>AAU PowerPoint</vt:lpstr>
      <vt:lpstr>Webinar on Generative AI: Risks and Ethical Considerations</vt:lpstr>
      <vt:lpstr>The LLM Hype</vt:lpstr>
      <vt:lpstr>PowerPoint Presentation</vt:lpstr>
      <vt:lpstr>PowerPoint Presentation</vt:lpstr>
      <vt:lpstr>Three Keys to the Inner Workings of ChatGPT</vt:lpstr>
      <vt:lpstr>PowerPoint Presentation</vt:lpstr>
      <vt:lpstr>Selected Risks and Ethical Considerations</vt:lpstr>
      <vt:lpstr>Convincing Misinformation</vt:lpstr>
      <vt:lpstr>Hallucinations and Misinformation</vt:lpstr>
      <vt:lpstr>Misinformation</vt:lpstr>
      <vt:lpstr>Selective Censorship</vt:lpstr>
      <vt:lpstr>Privacy and Data Leaks</vt:lpstr>
      <vt:lpstr>Privacy and Data Leaks</vt:lpstr>
      <vt:lpstr>Data Leaks</vt:lpstr>
      <vt:lpstr>Copyright issues</vt:lpstr>
      <vt:lpstr>Copyright issues</vt:lpstr>
      <vt:lpstr>Technological Inequalities will Increase</vt:lpstr>
      <vt:lpstr>PowerPoint Presentation</vt:lpstr>
      <vt:lpstr>PowerPoint Presentation</vt:lpstr>
      <vt:lpstr>PowerPoint Presentation</vt:lpstr>
      <vt:lpstr>PowerPoint Presentation</vt:lpstr>
      <vt:lpstr>Quick-start Guide – Should I use ChatGPT?</vt:lpstr>
    </vt:vector>
  </TitlesOfParts>
  <Company>Aalborg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Chatbots og Store Sprogmodeller Muligheder og Risici</dc:title>
  <dc:creator>Johannes Bjerva</dc:creator>
  <cp:lastModifiedBy>Johannes Bjerva</cp:lastModifiedBy>
  <cp:revision>1</cp:revision>
  <cp:lastPrinted>2017-03-09T03:48:56Z</cp:lastPrinted>
  <dcterms:created xsi:type="dcterms:W3CDTF">2023-10-26T08:55:50Z</dcterms:created>
  <dcterms:modified xsi:type="dcterms:W3CDTF">2023-10-27T04:42:51Z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0x01010037FFAB81D8138C4A81608351E919FB88</vt:lpwstr>
  </property>
</Properties>
</file>