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1541" r:id="rId2"/>
    <p:sldId id="1536" r:id="rId3"/>
    <p:sldId id="1542" r:id="rId4"/>
    <p:sldId id="256" r:id="rId5"/>
    <p:sldId id="257" r:id="rId6"/>
    <p:sldId id="1543" r:id="rId7"/>
    <p:sldId id="1544" r:id="rId8"/>
    <p:sldId id="1546" r:id="rId9"/>
    <p:sldId id="1548" r:id="rId10"/>
    <p:sldId id="267" r:id="rId11"/>
    <p:sldId id="1551" r:id="rId12"/>
    <p:sldId id="1549" r:id="rId13"/>
    <p:sldId id="1552" r:id="rId14"/>
    <p:sldId id="1553" r:id="rId15"/>
    <p:sldId id="1557" r:id="rId16"/>
    <p:sldId id="1555" r:id="rId17"/>
    <p:sldId id="1558" r:id="rId18"/>
    <p:sldId id="1559" r:id="rId19"/>
    <p:sldId id="1556" r:id="rId20"/>
  </p:sldIdLst>
  <p:sldSz cx="18288000" cy="10287000"/>
  <p:notesSz cx="6858000" cy="9144000"/>
  <p:embeddedFontLst>
    <p:embeddedFont>
      <p:font typeface="Bahnschrift" panose="020B0502040204020203" pitchFamily="34" charset="0"/>
      <p:regular r:id="rId22"/>
      <p:bold r:id="rId23"/>
    </p:embeddedFont>
    <p:embeddedFont>
      <p:font typeface="Bahnschrift Light" panose="020B0502040204020203" pitchFamily="34" charset="0"/>
      <p:regular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Black" panose="00000A00000000000000" pitchFamily="2" charset="0"/>
      <p:regular r:id="rId29"/>
      <p:bold r:id="rId30"/>
      <p:boldItalic r:id="rId31"/>
    </p:embeddedFont>
    <p:embeddedFont>
      <p:font typeface="Barlow Bold" panose="00000800000000000000" pitchFamily="2" charset="0"/>
      <p:regular r:id="rId32"/>
      <p:bold r:id="rId33"/>
    </p:embeddedFont>
    <p:embeddedFont>
      <p:font typeface="Barlow ExtraBold" panose="00000900000000000000" pitchFamily="2" charset="0"/>
      <p:bold r:id="rId34"/>
      <p:boldItalic r:id="rId35"/>
    </p:embeddedFont>
    <p:embeddedFont>
      <p:font typeface="Barlow Light" panose="00000400000000000000" pitchFamily="2" charset="0"/>
      <p:regular r:id="rId36"/>
      <p:italic r:id="rId37"/>
    </p:embeddedFont>
    <p:embeddedFont>
      <p:font typeface="Barlow Medium" panose="00000600000000000000" pitchFamily="2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0CC"/>
    <a:srgbClr val="1D1D1D"/>
    <a:srgbClr val="666666"/>
    <a:srgbClr val="21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352" autoAdjust="0"/>
  </p:normalViewPr>
  <p:slideViewPr>
    <p:cSldViewPr>
      <p:cViewPr varScale="1">
        <p:scale>
          <a:sx n="39" d="100"/>
          <a:sy n="39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8F9-2734-4A25-853E-56DD7BA8C13C}" type="datetimeFigureOut">
              <a:rPr lang="da-DK" smtClean="0"/>
              <a:t>14-10-2024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A495-73B2-45C4-80BF-6B1CEF2451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2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541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If </a:t>
            </a:r>
            <a:r>
              <a:rPr lang="da-DK" dirty="0" err="1"/>
              <a:t>possible</a:t>
            </a:r>
            <a:r>
              <a:rPr lang="da-DK" dirty="0"/>
              <a:t>, </a:t>
            </a:r>
            <a:r>
              <a:rPr lang="da-DK" dirty="0" err="1"/>
              <a:t>describe</a:t>
            </a:r>
            <a:r>
              <a:rPr lang="da-DK" dirty="0"/>
              <a:t> the</a:t>
            </a:r>
            <a:r>
              <a:rPr lang="da-DK" baseline="0" dirty="0"/>
              <a:t> </a:t>
            </a:r>
            <a:r>
              <a:rPr lang="da-DK" baseline="0" dirty="0" err="1"/>
              <a:t>current</a:t>
            </a:r>
            <a:r>
              <a:rPr lang="da-DK" baseline="0" dirty="0"/>
              <a:t> companies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deem</a:t>
            </a:r>
            <a:r>
              <a:rPr lang="da-DK" baseline="0" dirty="0"/>
              <a:t> as </a:t>
            </a:r>
            <a:r>
              <a:rPr lang="da-DK" baseline="0" dirty="0" err="1"/>
              <a:t>competition</a:t>
            </a:r>
            <a:r>
              <a:rPr lang="da-DK" baseline="0" dirty="0"/>
              <a:t>. </a:t>
            </a:r>
            <a:r>
              <a:rPr lang="da-DK" baseline="0" dirty="0" err="1"/>
              <a:t>What</a:t>
            </a:r>
            <a:r>
              <a:rPr lang="da-DK" baseline="0" dirty="0"/>
              <a:t> </a:t>
            </a:r>
            <a:r>
              <a:rPr lang="da-DK" baseline="0" dirty="0" err="1"/>
              <a:t>technologies</a:t>
            </a:r>
            <a:r>
              <a:rPr lang="da-DK" baseline="0" dirty="0"/>
              <a:t> do </a:t>
            </a:r>
            <a:r>
              <a:rPr lang="da-DK" baseline="0" dirty="0" err="1"/>
              <a:t>they</a:t>
            </a:r>
            <a:r>
              <a:rPr lang="da-DK" baseline="0" dirty="0"/>
              <a:t> </a:t>
            </a:r>
            <a:r>
              <a:rPr lang="da-DK" baseline="0" dirty="0" err="1"/>
              <a:t>use</a:t>
            </a:r>
            <a:r>
              <a:rPr lang="da-DK" baseline="0" dirty="0"/>
              <a:t> and </a:t>
            </a:r>
            <a:r>
              <a:rPr lang="da-DK" baseline="0" dirty="0" err="1"/>
              <a:t>why</a:t>
            </a:r>
            <a:r>
              <a:rPr lang="da-DK" baseline="0" dirty="0"/>
              <a:t> is </a:t>
            </a:r>
            <a:r>
              <a:rPr lang="da-DK" baseline="0" dirty="0" err="1"/>
              <a:t>your</a:t>
            </a:r>
            <a:r>
              <a:rPr lang="da-DK" baseline="0" dirty="0"/>
              <a:t> technology </a:t>
            </a:r>
            <a:r>
              <a:rPr lang="da-DK" baseline="0" dirty="0" err="1"/>
              <a:t>better</a:t>
            </a:r>
            <a:r>
              <a:rPr lang="da-DK" baseline="0" dirty="0"/>
              <a:t>? </a:t>
            </a:r>
            <a:r>
              <a:rPr lang="da-DK" baseline="0" dirty="0" err="1"/>
              <a:t>What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the </a:t>
            </a:r>
            <a:r>
              <a:rPr lang="da-DK" baseline="0" dirty="0" err="1"/>
              <a:t>unique</a:t>
            </a:r>
            <a:r>
              <a:rPr lang="da-DK" baseline="0" dirty="0"/>
              <a:t> </a:t>
            </a:r>
            <a:r>
              <a:rPr lang="da-DK" baseline="0" dirty="0" err="1"/>
              <a:t>selling</a:t>
            </a:r>
            <a:r>
              <a:rPr lang="da-DK" baseline="0" dirty="0"/>
              <a:t> points?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5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b="1" dirty="0"/>
              <a:t>Risk Analysis</a:t>
            </a:r>
            <a:br>
              <a:rPr lang="en-US" dirty="0"/>
            </a:br>
            <a:r>
              <a:rPr lang="en-US" dirty="0"/>
              <a:t>What is (if any) the risks of the technology: </a:t>
            </a:r>
          </a:p>
          <a:p>
            <a:pPr marL="171450" indent="-1714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Related to the market, political, regulatory, funding etc.</a:t>
            </a:r>
          </a:p>
          <a:p>
            <a:pPr marL="171450" indent="-1714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And what are the risks for the proposed project?</a:t>
            </a:r>
          </a:p>
          <a:p>
            <a:pPr marL="171450" indent="-171450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da-DK" dirty="0"/>
          </a:p>
          <a:p>
            <a:r>
              <a:rPr lang="da-DK" dirty="0"/>
              <a:t>Every</a:t>
            </a:r>
            <a:r>
              <a:rPr lang="da-DK" baseline="0" dirty="0"/>
              <a:t> technology and project have </a:t>
            </a:r>
            <a:r>
              <a:rPr lang="da-DK" baseline="0" dirty="0" err="1"/>
              <a:t>risks</a:t>
            </a:r>
            <a:r>
              <a:rPr lang="da-DK" baseline="0" dirty="0"/>
              <a:t>!</a:t>
            </a:r>
          </a:p>
          <a:p>
            <a:r>
              <a:rPr lang="da-DK" baseline="0" dirty="0"/>
              <a:t>Please </a:t>
            </a:r>
            <a:r>
              <a:rPr lang="da-DK" baseline="0" dirty="0" err="1"/>
              <a:t>indicate</a:t>
            </a:r>
            <a:r>
              <a:rPr lang="da-DK" baseline="0" dirty="0"/>
              <a:t> </a:t>
            </a:r>
            <a:r>
              <a:rPr lang="da-DK" baseline="0" dirty="0" err="1"/>
              <a:t>what</a:t>
            </a:r>
            <a:r>
              <a:rPr lang="da-DK" baseline="0" dirty="0"/>
              <a:t> the </a:t>
            </a:r>
            <a:r>
              <a:rPr lang="da-DK" baseline="0" dirty="0" err="1"/>
              <a:t>risks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both</a:t>
            </a:r>
            <a:r>
              <a:rPr lang="da-DK" baseline="0" dirty="0"/>
              <a:t> for the technology in general but </a:t>
            </a:r>
            <a:r>
              <a:rPr lang="da-DK" baseline="0" dirty="0" err="1"/>
              <a:t>also</a:t>
            </a:r>
            <a:r>
              <a:rPr lang="da-DK" baseline="0" dirty="0"/>
              <a:t> for the project </a:t>
            </a:r>
            <a:r>
              <a:rPr lang="da-DK" baseline="0" dirty="0" err="1"/>
              <a:t>itself</a:t>
            </a:r>
            <a:r>
              <a:rPr lang="da-DK" baseline="0" dirty="0"/>
              <a:t>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Describe</a:t>
            </a:r>
            <a:r>
              <a:rPr lang="da-DK" baseline="0" dirty="0"/>
              <a:t> the </a:t>
            </a:r>
            <a:r>
              <a:rPr lang="da-DK" baseline="0" dirty="0" err="1"/>
              <a:t>duration</a:t>
            </a:r>
            <a:r>
              <a:rPr lang="da-DK" baseline="0" dirty="0"/>
              <a:t> of the project and </a:t>
            </a:r>
            <a:r>
              <a:rPr lang="da-DK" baseline="0" dirty="0" err="1"/>
              <a:t>what</a:t>
            </a:r>
            <a:r>
              <a:rPr lang="da-DK" baseline="0" dirty="0"/>
              <a:t> the </a:t>
            </a:r>
            <a:r>
              <a:rPr lang="da-DK" baseline="0" dirty="0" err="1"/>
              <a:t>aim</a:t>
            </a:r>
            <a:r>
              <a:rPr lang="da-DK" baseline="0" dirty="0"/>
              <a:t> of the project is.</a:t>
            </a:r>
          </a:p>
          <a:p>
            <a:r>
              <a:rPr lang="da-DK" baseline="0" dirty="0"/>
              <a:t>In the </a:t>
            </a:r>
            <a:r>
              <a:rPr lang="da-DK" baseline="0" dirty="0" err="1"/>
              <a:t>Gantt</a:t>
            </a:r>
            <a:r>
              <a:rPr lang="da-DK" baseline="0" dirty="0"/>
              <a:t> </a:t>
            </a:r>
            <a:r>
              <a:rPr lang="da-DK" baseline="0" dirty="0" err="1"/>
              <a:t>chart</a:t>
            </a:r>
            <a:r>
              <a:rPr lang="da-DK" baseline="0" dirty="0"/>
              <a:t>, please </a:t>
            </a:r>
            <a:r>
              <a:rPr lang="da-DK" baseline="0" dirty="0" err="1"/>
              <a:t>describe</a:t>
            </a:r>
            <a:r>
              <a:rPr lang="da-DK" baseline="0" dirty="0"/>
              <a:t> the </a:t>
            </a:r>
            <a:r>
              <a:rPr lang="da-DK" baseline="0" dirty="0" err="1"/>
              <a:t>individual</a:t>
            </a:r>
            <a:r>
              <a:rPr lang="da-DK" baseline="0" dirty="0"/>
              <a:t> </a:t>
            </a:r>
            <a:r>
              <a:rPr lang="da-DK" baseline="0" dirty="0" err="1"/>
              <a:t>work</a:t>
            </a:r>
            <a:r>
              <a:rPr lang="da-DK" baseline="0" dirty="0"/>
              <a:t> </a:t>
            </a:r>
            <a:r>
              <a:rPr lang="da-DK" baseline="0" dirty="0" err="1"/>
              <a:t>packages</a:t>
            </a:r>
            <a:r>
              <a:rPr lang="da-DK" baseline="0" dirty="0"/>
              <a:t>/</a:t>
            </a:r>
            <a:r>
              <a:rPr lang="da-DK" baseline="0" dirty="0" err="1"/>
              <a:t>milestones</a:t>
            </a:r>
            <a:r>
              <a:rPr lang="da-DK" baseline="0" dirty="0"/>
              <a:t>. </a:t>
            </a:r>
            <a:r>
              <a:rPr lang="da-DK" b="1" baseline="0" dirty="0"/>
              <a:t>Please note </a:t>
            </a:r>
            <a:r>
              <a:rPr lang="da-DK" b="1" baseline="0" dirty="0" err="1"/>
              <a:t>there</a:t>
            </a:r>
            <a:r>
              <a:rPr lang="da-DK" b="1" baseline="0" dirty="0"/>
              <a:t> </a:t>
            </a:r>
            <a:r>
              <a:rPr lang="da-DK" b="1" baseline="0" dirty="0" err="1"/>
              <a:t>can</a:t>
            </a:r>
            <a:r>
              <a:rPr lang="da-DK" b="1" baseline="0" dirty="0"/>
              <a:t> </a:t>
            </a:r>
            <a:r>
              <a:rPr lang="da-DK" b="1" baseline="0" dirty="0" err="1"/>
              <a:t>be</a:t>
            </a:r>
            <a:r>
              <a:rPr lang="da-DK" b="1" baseline="0" dirty="0"/>
              <a:t> </a:t>
            </a:r>
            <a:r>
              <a:rPr lang="da-DK" b="1" baseline="0" dirty="0" err="1"/>
              <a:t>fewer</a:t>
            </a:r>
            <a:r>
              <a:rPr lang="da-DK" b="1" baseline="0" dirty="0"/>
              <a:t> or more </a:t>
            </a:r>
            <a:r>
              <a:rPr lang="da-DK" b="1" baseline="0" dirty="0" err="1"/>
              <a:t>than</a:t>
            </a:r>
            <a:r>
              <a:rPr lang="da-DK" b="1" baseline="0" dirty="0"/>
              <a:t> 5 </a:t>
            </a:r>
            <a:r>
              <a:rPr lang="da-DK" b="1" baseline="0" dirty="0" err="1"/>
              <a:t>workpackages</a:t>
            </a:r>
            <a:r>
              <a:rPr lang="da-DK" b="1" baseline="0" dirty="0"/>
              <a:t>/</a:t>
            </a:r>
            <a:r>
              <a:rPr lang="da-DK" b="1" baseline="0" dirty="0" err="1"/>
              <a:t>milestones</a:t>
            </a:r>
            <a:r>
              <a:rPr lang="da-DK" b="1" baseline="0" dirty="0"/>
              <a:t> – </a:t>
            </a:r>
            <a:r>
              <a:rPr lang="da-DK" b="1" baseline="0" dirty="0" err="1"/>
              <a:t>this</a:t>
            </a:r>
            <a:r>
              <a:rPr lang="da-DK" b="1" baseline="0" dirty="0"/>
              <a:t> is just a </a:t>
            </a:r>
            <a:r>
              <a:rPr lang="da-DK" b="1" baseline="0" dirty="0" err="1"/>
              <a:t>graphic</a:t>
            </a:r>
            <a:r>
              <a:rPr lang="da-DK" b="1" baseline="0" dirty="0"/>
              <a:t> </a:t>
            </a:r>
            <a:r>
              <a:rPr lang="da-DK" b="1" baseline="0" dirty="0" err="1"/>
              <a:t>examle</a:t>
            </a:r>
            <a:r>
              <a:rPr lang="da-DK" b="1" baseline="0" dirty="0"/>
              <a:t> of </a:t>
            </a:r>
            <a:r>
              <a:rPr lang="da-DK" b="1" baseline="0" dirty="0" err="1"/>
              <a:t>how</a:t>
            </a:r>
            <a:r>
              <a:rPr lang="da-DK" b="1" baseline="0" dirty="0"/>
              <a:t> to show it.</a:t>
            </a:r>
          </a:p>
          <a:p>
            <a:endParaRPr lang="da-DK" baseline="0" dirty="0"/>
          </a:p>
          <a:p>
            <a:r>
              <a:rPr lang="da-DK" baseline="0" dirty="0"/>
              <a:t>The </a:t>
            </a:r>
            <a:r>
              <a:rPr lang="da-DK" baseline="0" dirty="0" err="1"/>
              <a:t>blue</a:t>
            </a:r>
            <a:r>
              <a:rPr lang="da-DK" baseline="0" dirty="0"/>
              <a:t> </a:t>
            </a:r>
            <a:r>
              <a:rPr lang="da-DK" baseline="0" dirty="0" err="1"/>
              <a:t>boxes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milestones</a:t>
            </a:r>
            <a:r>
              <a:rPr lang="da-DK" baseline="0" dirty="0"/>
              <a:t> – </a:t>
            </a:r>
            <a:r>
              <a:rPr lang="da-DK" baseline="0" dirty="0" err="1"/>
              <a:t>describe</a:t>
            </a:r>
            <a:r>
              <a:rPr lang="da-DK" baseline="0" dirty="0"/>
              <a:t> </a:t>
            </a:r>
            <a:r>
              <a:rPr lang="da-DK" baseline="0" dirty="0" err="1"/>
              <a:t>them</a:t>
            </a:r>
            <a:r>
              <a:rPr lang="da-DK" baseline="0" dirty="0"/>
              <a:t> on the next slide.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47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/>
              <a:t>Describe</a:t>
            </a:r>
            <a:r>
              <a:rPr lang="da-DK" baseline="0" dirty="0"/>
              <a:t> the content of </a:t>
            </a:r>
            <a:r>
              <a:rPr lang="da-DK" baseline="0" dirty="0" err="1"/>
              <a:t>each</a:t>
            </a:r>
            <a:r>
              <a:rPr lang="da-DK" baseline="0" dirty="0"/>
              <a:t> </a:t>
            </a:r>
            <a:r>
              <a:rPr lang="da-DK" baseline="0" dirty="0" err="1"/>
              <a:t>milestone</a:t>
            </a:r>
            <a:r>
              <a:rPr lang="da-DK" baseline="0" dirty="0"/>
              <a:t>/</a:t>
            </a:r>
            <a:r>
              <a:rPr lang="da-DK" baseline="0" dirty="0" err="1"/>
              <a:t>workpackages</a:t>
            </a:r>
            <a:r>
              <a:rPr lang="da-DK" baseline="0" dirty="0"/>
              <a:t> from the </a:t>
            </a:r>
            <a:r>
              <a:rPr lang="da-DK" baseline="0" dirty="0" err="1"/>
              <a:t>Gantt</a:t>
            </a:r>
            <a:r>
              <a:rPr lang="da-DK" baseline="0" dirty="0"/>
              <a:t> </a:t>
            </a:r>
            <a:r>
              <a:rPr lang="da-DK" baseline="0" dirty="0" err="1"/>
              <a:t>chart</a:t>
            </a:r>
            <a:r>
              <a:rPr lang="da-DK" baseline="0" dirty="0"/>
              <a:t> on the </a:t>
            </a:r>
            <a:r>
              <a:rPr lang="da-DK" baseline="0" dirty="0" err="1"/>
              <a:t>previous</a:t>
            </a:r>
            <a:r>
              <a:rPr lang="da-DK" baseline="0" dirty="0"/>
              <a:t> slide.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A495-73B2-45C4-80BF-6B1CEF24515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87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</a:t>
            </a:r>
            <a:r>
              <a:rPr lang="da-DK" baseline="0" dirty="0"/>
              <a:t> </a:t>
            </a:r>
            <a:r>
              <a:rPr lang="da-DK" baseline="0" dirty="0" err="1"/>
              <a:t>expected</a:t>
            </a:r>
            <a:r>
              <a:rPr lang="da-DK" baseline="0" dirty="0"/>
              <a:t> to </a:t>
            </a:r>
            <a:r>
              <a:rPr lang="da-DK" baseline="0" dirty="0" err="1"/>
              <a:t>happen</a:t>
            </a:r>
            <a:r>
              <a:rPr lang="da-DK" baseline="0" dirty="0"/>
              <a:t> to the technology AFTER the project has </a:t>
            </a:r>
            <a:r>
              <a:rPr lang="da-DK" baseline="0" dirty="0" err="1"/>
              <a:t>been</a:t>
            </a:r>
            <a:r>
              <a:rPr lang="da-DK" baseline="0" dirty="0"/>
              <a:t> </a:t>
            </a:r>
            <a:r>
              <a:rPr lang="da-DK" baseline="0" dirty="0" err="1"/>
              <a:t>granted</a:t>
            </a:r>
            <a:r>
              <a:rPr lang="da-DK" baseline="0" dirty="0"/>
              <a:t> AND </a:t>
            </a:r>
            <a:r>
              <a:rPr lang="da-DK" baseline="0" dirty="0" err="1"/>
              <a:t>ended</a:t>
            </a:r>
            <a:r>
              <a:rPr lang="da-DK" baseline="0" dirty="0"/>
              <a:t>?</a:t>
            </a:r>
          </a:p>
          <a:p>
            <a:br>
              <a:rPr lang="da-DK" baseline="0" dirty="0"/>
            </a:br>
            <a:r>
              <a:rPr lang="da-DK" baseline="0" dirty="0" err="1"/>
              <a:t>Basically</a:t>
            </a:r>
            <a:r>
              <a:rPr lang="da-DK" baseline="0" dirty="0"/>
              <a:t> </a:t>
            </a:r>
            <a:r>
              <a:rPr lang="da-DK" baseline="0" dirty="0" err="1"/>
              <a:t>when</a:t>
            </a:r>
            <a:r>
              <a:rPr lang="da-DK" baseline="0" dirty="0"/>
              <a:t> the project is finished </a:t>
            </a:r>
            <a:r>
              <a:rPr lang="da-DK" baseline="0" dirty="0" err="1"/>
              <a:t>where</a:t>
            </a:r>
            <a:r>
              <a:rPr lang="da-DK" baseline="0" dirty="0"/>
              <a:t> </a:t>
            </a:r>
            <a:r>
              <a:rPr lang="da-DK" baseline="0" dirty="0" err="1"/>
              <a:t>does</a:t>
            </a:r>
            <a:r>
              <a:rPr lang="da-DK" baseline="0" dirty="0"/>
              <a:t> the project go?</a:t>
            </a:r>
          </a:p>
          <a:p>
            <a:r>
              <a:rPr lang="da-DK" baseline="0" dirty="0"/>
              <a:t>Please note the </a:t>
            </a:r>
            <a:r>
              <a:rPr lang="da-DK" baseline="0" dirty="0" err="1"/>
              <a:t>numbers</a:t>
            </a:r>
            <a:r>
              <a:rPr lang="da-DK" baseline="0" dirty="0"/>
              <a:t> </a:t>
            </a:r>
            <a:r>
              <a:rPr lang="da-DK" baseline="0" dirty="0" err="1"/>
              <a:t>here</a:t>
            </a:r>
            <a:r>
              <a:rPr lang="da-DK" baseline="0" dirty="0"/>
              <a:t> </a:t>
            </a:r>
            <a:r>
              <a:rPr lang="da-DK" baseline="0" dirty="0" err="1"/>
              <a:t>does</a:t>
            </a:r>
            <a:r>
              <a:rPr lang="da-DK" baseline="0" dirty="0"/>
              <a:t> NOT </a:t>
            </a:r>
            <a:r>
              <a:rPr lang="da-DK" baseline="0" dirty="0" err="1"/>
              <a:t>relate</a:t>
            </a:r>
            <a:r>
              <a:rPr lang="da-DK" baseline="0" dirty="0"/>
              <a:t> to </a:t>
            </a:r>
            <a:r>
              <a:rPr lang="da-DK" baseline="0" dirty="0" err="1"/>
              <a:t>any</a:t>
            </a:r>
            <a:r>
              <a:rPr lang="da-DK" baseline="0" dirty="0"/>
              <a:t> </a:t>
            </a:r>
            <a:r>
              <a:rPr lang="da-DK" baseline="0" dirty="0" err="1"/>
              <a:t>numbers</a:t>
            </a:r>
            <a:r>
              <a:rPr lang="da-DK" baseline="0" dirty="0"/>
              <a:t> before (</a:t>
            </a:r>
            <a:r>
              <a:rPr lang="da-DK" baseline="0" dirty="0" err="1"/>
              <a:t>neither</a:t>
            </a:r>
            <a:r>
              <a:rPr lang="da-DK" baseline="0" dirty="0"/>
              <a:t> GANTT nor </a:t>
            </a:r>
            <a:r>
              <a:rPr lang="da-DK" baseline="0" dirty="0" err="1"/>
              <a:t>milestones</a:t>
            </a:r>
            <a:r>
              <a:rPr lang="da-DK" baseline="0" dirty="0"/>
              <a:t>).</a:t>
            </a:r>
            <a:endParaRPr lang="da-DK" dirty="0"/>
          </a:p>
          <a:p>
            <a:r>
              <a:rPr lang="da-DK" dirty="0"/>
              <a:t>This is just</a:t>
            </a:r>
            <a:r>
              <a:rPr lang="da-DK" baseline="0" dirty="0"/>
              <a:t> a </a:t>
            </a:r>
            <a:r>
              <a:rPr lang="da-DK" baseline="0" dirty="0" err="1"/>
              <a:t>proposed</a:t>
            </a:r>
            <a:r>
              <a:rPr lang="da-DK" baseline="0" dirty="0"/>
              <a:t> timeline.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allowed</a:t>
            </a:r>
            <a:r>
              <a:rPr lang="da-DK" baseline="0" dirty="0"/>
              <a:t> to </a:t>
            </a:r>
            <a:r>
              <a:rPr lang="da-DK" baseline="0" dirty="0" err="1"/>
              <a:t>adjust</a:t>
            </a:r>
            <a:r>
              <a:rPr lang="da-DK" baseline="0" dirty="0"/>
              <a:t> it or </a:t>
            </a:r>
            <a:r>
              <a:rPr lang="da-DK" baseline="0" dirty="0" err="1"/>
              <a:t>use</a:t>
            </a:r>
            <a:r>
              <a:rPr lang="da-DK" baseline="0" dirty="0"/>
              <a:t> </a:t>
            </a:r>
            <a:r>
              <a:rPr lang="da-DK" baseline="0" dirty="0" err="1"/>
              <a:t>something</a:t>
            </a:r>
            <a:r>
              <a:rPr lang="da-DK" baseline="0" dirty="0"/>
              <a:t> </a:t>
            </a:r>
            <a:r>
              <a:rPr lang="da-DK" baseline="0" dirty="0" err="1"/>
              <a:t>else</a:t>
            </a:r>
            <a:r>
              <a:rPr lang="da-DK" baseline="0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is </a:t>
            </a:r>
            <a:r>
              <a:rPr lang="da-DK" dirty="0" err="1"/>
              <a:t>applying</a:t>
            </a:r>
            <a:r>
              <a:rPr lang="da-DK" dirty="0"/>
              <a:t>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A495-73B2-45C4-80BF-6B1CEF24515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89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26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A495-73B2-45C4-80BF-6B1CEF24515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91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1" dirty="0" err="1"/>
              <a:t>What</a:t>
            </a:r>
            <a:r>
              <a:rPr lang="da-DK" b="1" i="1" dirty="0"/>
              <a:t> is</a:t>
            </a:r>
            <a:r>
              <a:rPr lang="da-DK" b="1" i="1" baseline="0" dirty="0"/>
              <a:t> the budget of the project?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2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the following is a voluntary design template.</a:t>
            </a:r>
          </a:p>
          <a:p>
            <a:r>
              <a:rPr lang="en-US" dirty="0"/>
              <a:t>You can use/adjust it freely.  </a:t>
            </a:r>
          </a:p>
          <a:p>
            <a:r>
              <a:rPr lang="en-US" dirty="0"/>
              <a:t>The application is not limited in terms of slides, but they should be used in a presentation.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7399B-5EDB-4982-AD5E-D0D76DF10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 ”front page” – a brief </a:t>
            </a:r>
            <a:r>
              <a:rPr lang="da-DK" dirty="0" err="1"/>
              <a:t>introduction</a:t>
            </a:r>
            <a:r>
              <a:rPr lang="da-DK" dirty="0"/>
              <a:t> slide with a summary </a:t>
            </a:r>
            <a:r>
              <a:rPr lang="da-DK" dirty="0" err="1"/>
              <a:t>highlighting</a:t>
            </a:r>
            <a:r>
              <a:rPr lang="da-DK" baseline="0" dirty="0"/>
              <a:t> </a:t>
            </a:r>
            <a:r>
              <a:rPr lang="da-DK" baseline="0" dirty="0" err="1"/>
              <a:t>what</a:t>
            </a:r>
            <a:r>
              <a:rPr lang="da-DK" baseline="0" dirty="0"/>
              <a:t> the technology is about, and </a:t>
            </a:r>
            <a:r>
              <a:rPr lang="da-DK" baseline="0" dirty="0" err="1"/>
              <a:t>what</a:t>
            </a:r>
            <a:r>
              <a:rPr lang="da-DK" baseline="0" dirty="0"/>
              <a:t> the project </a:t>
            </a:r>
            <a:r>
              <a:rPr lang="da-DK" baseline="0" dirty="0" err="1"/>
              <a:t>aims</a:t>
            </a:r>
            <a:r>
              <a:rPr lang="da-DK" baseline="0" dirty="0"/>
              <a:t> to do.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A495-73B2-45C4-80BF-6B1CEF24515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58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 description</a:t>
            </a:r>
            <a:r>
              <a:rPr lang="da-DK" baseline="0" dirty="0"/>
              <a:t> of the </a:t>
            </a:r>
            <a:r>
              <a:rPr lang="en-US" baseline="0" dirty="0"/>
              <a:t>commercial research idea/technology -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use</a:t>
            </a:r>
            <a:r>
              <a:rPr lang="da-DK" baseline="0" dirty="0"/>
              <a:t> more </a:t>
            </a:r>
            <a:r>
              <a:rPr lang="da-DK" baseline="0" dirty="0" err="1"/>
              <a:t>than</a:t>
            </a:r>
            <a:r>
              <a:rPr lang="da-DK" baseline="0" dirty="0"/>
              <a:t> </a:t>
            </a:r>
            <a:r>
              <a:rPr lang="da-DK" baseline="0" dirty="0" err="1"/>
              <a:t>one</a:t>
            </a:r>
            <a:r>
              <a:rPr lang="da-DK" baseline="0" dirty="0"/>
              <a:t>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i="1" baseline="0" dirty="0"/>
          </a:p>
          <a:p>
            <a:r>
              <a:rPr lang="da-DK" dirty="0"/>
              <a:t>Highlight the problem(s)</a:t>
            </a:r>
            <a:r>
              <a:rPr lang="da-DK" baseline="0" dirty="0"/>
              <a:t> for the end-user </a:t>
            </a:r>
            <a:r>
              <a:rPr lang="da-DK" baseline="0" dirty="0" err="1"/>
              <a:t>regardless</a:t>
            </a:r>
            <a:r>
              <a:rPr lang="da-DK" baseline="0" dirty="0"/>
              <a:t> </a:t>
            </a:r>
            <a:r>
              <a:rPr lang="da-DK" baseline="0" dirty="0" err="1"/>
              <a:t>whom</a:t>
            </a:r>
            <a:r>
              <a:rPr lang="da-DK" baseline="0" dirty="0"/>
              <a:t> the end-user is.</a:t>
            </a:r>
          </a:p>
          <a:p>
            <a:r>
              <a:rPr lang="da-DK" baseline="0" dirty="0" err="1"/>
              <a:t>Describe</a:t>
            </a:r>
            <a:r>
              <a:rPr lang="da-DK" baseline="0" dirty="0"/>
              <a:t> the issues and </a:t>
            </a:r>
            <a:r>
              <a:rPr lang="da-DK" baseline="0" dirty="0" err="1"/>
              <a:t>explain</a:t>
            </a:r>
            <a:r>
              <a:rPr lang="da-DK" baseline="0" dirty="0"/>
              <a:t>:</a:t>
            </a:r>
          </a:p>
          <a:p>
            <a:endParaRPr lang="da-DK" baseline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What problem is the technology expected to solved for the industry/customer/market?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a-DK" b="1" i="1" baseline="0" dirty="0"/>
              <a:t>Please </a:t>
            </a:r>
            <a:r>
              <a:rPr lang="da-DK" b="1" i="1" baseline="0" dirty="0" err="1"/>
              <a:t>remember</a:t>
            </a:r>
            <a:r>
              <a:rPr lang="da-DK" b="1" i="1" baseline="0" dirty="0"/>
              <a:t>, the recipient </a:t>
            </a:r>
            <a:r>
              <a:rPr lang="da-DK" b="1" i="1" baseline="0" dirty="0" err="1"/>
              <a:t>only</a:t>
            </a:r>
            <a:r>
              <a:rPr lang="da-DK" b="1" i="1" baseline="0" dirty="0"/>
              <a:t> has </a:t>
            </a:r>
            <a:r>
              <a:rPr lang="da-DK" b="1" i="1" baseline="0" dirty="0" err="1"/>
              <a:t>these</a:t>
            </a:r>
            <a:r>
              <a:rPr lang="da-DK" b="1" i="1" baseline="0" dirty="0"/>
              <a:t> pages to understand the technology.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7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i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0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i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A495-73B2-45C4-80BF-6B1CEF24515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24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Describe the applications of the research-based idea/technology - where/what can it be used for?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5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If </a:t>
            </a:r>
            <a:r>
              <a:rPr lang="da-DK" dirty="0" err="1"/>
              <a:t>possible</a:t>
            </a:r>
            <a:r>
              <a:rPr lang="da-DK" dirty="0"/>
              <a:t>, </a:t>
            </a:r>
            <a:r>
              <a:rPr lang="da-DK" dirty="0" err="1"/>
              <a:t>describe</a:t>
            </a:r>
            <a:r>
              <a:rPr lang="da-DK" dirty="0"/>
              <a:t> the</a:t>
            </a:r>
            <a:r>
              <a:rPr lang="da-DK" baseline="0" dirty="0"/>
              <a:t> </a:t>
            </a:r>
            <a:r>
              <a:rPr lang="da-DK" baseline="0" dirty="0" err="1"/>
              <a:t>expected</a:t>
            </a:r>
            <a:r>
              <a:rPr lang="da-DK" baseline="0" dirty="0"/>
              <a:t> market.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A6D-1199-4C6C-B065-02E55F37A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6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tify.com/resources/blog/competitive-matrix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hyperlink" Target="http://www.en.innovation.aau.dk/researcher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EFA73E8-70F5-F86B-26DA-097385E23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D1D1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5486400" y="6438900"/>
            <a:ext cx="8332284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6"/>
              </a:lnSpc>
            </a:pPr>
            <a:r>
              <a:rPr lang="en-US" sz="10600" dirty="0">
                <a:ln w="28575">
                  <a:solidFill>
                    <a:srgbClr val="ADC0CC"/>
                  </a:solidFill>
                </a:ln>
                <a:noFill/>
                <a:latin typeface="Barlow Black" panose="00000A00000000000000" pitchFamily="2" charset="0"/>
              </a:rPr>
              <a:t>PILOT GRANT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028700"/>
            <a:ext cx="2770656" cy="7326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235101" y="8068714"/>
            <a:ext cx="581779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800" dirty="0">
                <a:solidFill>
                  <a:srgbClr val="FFFFFF"/>
                </a:solidFill>
                <a:latin typeface="Barlow Light"/>
              </a:rPr>
              <a:t>APPLICATION FORM</a:t>
            </a:r>
          </a:p>
        </p:txBody>
      </p:sp>
      <p:pic>
        <p:nvPicPr>
          <p:cNvPr id="10" name="Billede 9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33842093-3E93-B1CC-8AB4-EC61CF628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1" b="18846"/>
          <a:stretch/>
        </p:blipFill>
        <p:spPr>
          <a:xfrm>
            <a:off x="4444458" y="2705100"/>
            <a:ext cx="9399084" cy="33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91101"/>
            <a:ext cx="18288000" cy="5295900"/>
          </a:xfrm>
          <a:prstGeom prst="rect">
            <a:avLst/>
          </a:prstGeom>
          <a:solidFill>
            <a:srgbClr val="1D1D1D"/>
          </a:solidFill>
        </p:spPr>
        <p:txBody>
          <a:bodyPr/>
          <a:lstStyle/>
          <a:p>
            <a:endParaRPr lang="da-DK"/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C780A412-0069-C0B8-FAE0-B63936E1CB13}"/>
              </a:ext>
            </a:extLst>
          </p:cNvPr>
          <p:cNvSpPr txBox="1"/>
          <p:nvPr/>
        </p:nvSpPr>
        <p:spPr>
          <a:xfrm>
            <a:off x="1138646" y="1586369"/>
            <a:ext cx="86911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1D1D1D"/>
                </a:solidFill>
                <a:latin typeface="Barlow Black" panose="00000A00000000000000" pitchFamily="2" charset="0"/>
              </a:rPr>
              <a:t>TECHNOLOGY APPLICATIONS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49633A0-EC8A-E362-4D14-ADC0091C17D1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43BD8FB8-8A20-BE65-1E91-E77EAC052C2F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1D1D1D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240CC298-7E09-EF33-779C-D6D69DEDD803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2003607-EAFF-4A00-C5E9-8AA035D18D80}"/>
              </a:ext>
            </a:extLst>
          </p:cNvPr>
          <p:cNvSpPr txBox="1"/>
          <p:nvPr/>
        </p:nvSpPr>
        <p:spPr>
          <a:xfrm>
            <a:off x="1138647" y="5758095"/>
            <a:ext cx="3814354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FEEEA0EB-CFFA-B6C5-D51B-AB364CA05F23}"/>
              </a:ext>
            </a:extLst>
          </p:cNvPr>
          <p:cNvSpPr txBox="1"/>
          <p:nvPr/>
        </p:nvSpPr>
        <p:spPr>
          <a:xfrm>
            <a:off x="1138647" y="6108634"/>
            <a:ext cx="38143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89062E12-8359-126E-15B7-BA76AB1754F2}"/>
              </a:ext>
            </a:extLst>
          </p:cNvPr>
          <p:cNvSpPr txBox="1"/>
          <p:nvPr/>
        </p:nvSpPr>
        <p:spPr>
          <a:xfrm>
            <a:off x="5289370" y="5758095"/>
            <a:ext cx="3814354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186C0495-38F3-6B9F-C6E2-9F94FD361561}"/>
              </a:ext>
            </a:extLst>
          </p:cNvPr>
          <p:cNvSpPr txBox="1"/>
          <p:nvPr/>
        </p:nvSpPr>
        <p:spPr>
          <a:xfrm>
            <a:off x="5289370" y="6108634"/>
            <a:ext cx="38143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D0091A51-FFBD-E1E8-87BD-3902AF5F0C20}"/>
              </a:ext>
            </a:extLst>
          </p:cNvPr>
          <p:cNvSpPr txBox="1"/>
          <p:nvPr/>
        </p:nvSpPr>
        <p:spPr>
          <a:xfrm>
            <a:off x="9440093" y="5758095"/>
            <a:ext cx="3814354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4D025D6D-7D7A-0528-C140-0F39C96751D3}"/>
              </a:ext>
            </a:extLst>
          </p:cNvPr>
          <p:cNvSpPr txBox="1"/>
          <p:nvPr/>
        </p:nvSpPr>
        <p:spPr>
          <a:xfrm>
            <a:off x="9440093" y="6108634"/>
            <a:ext cx="38143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6CA90AF8-4D1B-DBE0-4310-ABE4AB0459D9}"/>
              </a:ext>
            </a:extLst>
          </p:cNvPr>
          <p:cNvSpPr txBox="1"/>
          <p:nvPr/>
        </p:nvSpPr>
        <p:spPr>
          <a:xfrm>
            <a:off x="13590816" y="5758095"/>
            <a:ext cx="3814354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4F71DD5E-56EE-5F68-45D9-9C1FFA5207FD}"/>
              </a:ext>
            </a:extLst>
          </p:cNvPr>
          <p:cNvSpPr txBox="1"/>
          <p:nvPr/>
        </p:nvSpPr>
        <p:spPr>
          <a:xfrm>
            <a:off x="13590816" y="6108634"/>
            <a:ext cx="38143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4F3DF91E-192D-668C-1FBB-C0718EDC212A}"/>
              </a:ext>
            </a:extLst>
          </p:cNvPr>
          <p:cNvSpPr txBox="1"/>
          <p:nvPr/>
        </p:nvSpPr>
        <p:spPr>
          <a:xfrm>
            <a:off x="11887200" y="3009900"/>
            <a:ext cx="4231277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rgbClr val="1D1D1D"/>
                </a:solidFill>
                <a:latin typeface="Barlow" panose="00000500000000000000" pitchFamily="2" charset="0"/>
              </a:rPr>
              <a:t>Add illustrations and pictures as you want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55D781-7A13-1C1D-4810-D570D1BE88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4600" y="0"/>
            <a:ext cx="81534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If possible describe the</a:t>
            </a:r>
            <a:r>
              <a:rPr lang="da-DK" baseline="0"/>
              <a:t> expected market.</a:t>
            </a:r>
            <a:endParaRPr lang="da-DK" dirty="0"/>
          </a:p>
        </p:txBody>
      </p:sp>
      <p:sp>
        <p:nvSpPr>
          <p:cNvPr id="37" name="TextBox 37"/>
          <p:cNvSpPr txBox="1"/>
          <p:nvPr/>
        </p:nvSpPr>
        <p:spPr>
          <a:xfrm>
            <a:off x="1138646" y="1586369"/>
            <a:ext cx="7852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THE MARKET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6BE5C46-D094-3612-7CF6-074B267767DF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87AF3E81-0F16-6C82-B83C-A422DD5E645C}"/>
              </a:ext>
            </a:extLst>
          </p:cNvPr>
          <p:cNvSpPr txBox="1"/>
          <p:nvPr/>
        </p:nvSpPr>
        <p:spPr>
          <a:xfrm>
            <a:off x="12095661" y="4700767"/>
            <a:ext cx="4231277" cy="492443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rgbClr val="1D1D1D"/>
                </a:solidFill>
                <a:latin typeface="Barlow" panose="00000500000000000000" pitchFamily="2" charset="0"/>
              </a:rPr>
              <a:t>Add statistics, graphs, tables or numbers to show the current/expected market</a:t>
            </a:r>
          </a:p>
        </p:txBody>
      </p:sp>
    </p:spTree>
    <p:extLst>
      <p:ext uri="{BB962C8B-B14F-4D97-AF65-F5344CB8AC3E}">
        <p14:creationId xmlns:p14="http://schemas.microsoft.com/office/powerpoint/2010/main" val="360036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15853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UNIQUE SELLING POINTS / VALUE PROPOSITIONS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7B429C41-A5A2-474B-869D-ADD21EDD38F5}"/>
              </a:ext>
            </a:extLst>
          </p:cNvPr>
          <p:cNvSpPr txBox="1"/>
          <p:nvPr/>
        </p:nvSpPr>
        <p:spPr>
          <a:xfrm>
            <a:off x="10210800" y="5109949"/>
            <a:ext cx="4231277" cy="67710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Create a competitor matrix</a:t>
            </a:r>
          </a:p>
          <a:p>
            <a:pPr algn="ctr" defTabSz="609630"/>
            <a:r>
              <a:rPr lang="en-US" sz="2000" dirty="0">
                <a:solidFill>
                  <a:srgbClr val="ADC0CC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an example here</a:t>
            </a:r>
            <a:endParaRPr lang="en-US" sz="2000" dirty="0">
              <a:solidFill>
                <a:srgbClr val="ADC0CC"/>
              </a:solidFill>
              <a:latin typeface="Barlow" panose="00000500000000000000" pitchFamily="2" charset="0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27010C7D-CB9A-9C8F-2FBF-ED88F558CDE4}"/>
              </a:ext>
            </a:extLst>
          </p:cNvPr>
          <p:cNvSpPr txBox="1"/>
          <p:nvPr/>
        </p:nvSpPr>
        <p:spPr>
          <a:xfrm>
            <a:off x="1147355" y="3554969"/>
            <a:ext cx="56344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0207A9A-8B94-9A0E-5D2C-C9A3514042B6}"/>
              </a:ext>
            </a:extLst>
          </p:cNvPr>
          <p:cNvCxnSpPr>
            <a:cxnSpLocks/>
          </p:cNvCxnSpPr>
          <p:nvPr/>
        </p:nvCxnSpPr>
        <p:spPr>
          <a:xfrm>
            <a:off x="7315200" y="3543300"/>
            <a:ext cx="0" cy="5115902"/>
          </a:xfrm>
          <a:prstGeom prst="line">
            <a:avLst/>
          </a:prstGeom>
          <a:ln>
            <a:solidFill>
              <a:srgbClr val="AD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8">
            <a:extLst>
              <a:ext uri="{FF2B5EF4-FFF2-40B4-BE49-F238E27FC236}">
                <a16:creationId xmlns:a16="http://schemas.microsoft.com/office/drawing/2014/main" id="{FA32E995-B660-7E4E-82DA-5A03FDFD562F}"/>
              </a:ext>
            </a:extLst>
          </p:cNvPr>
          <p:cNvSpPr txBox="1"/>
          <p:nvPr/>
        </p:nvSpPr>
        <p:spPr>
          <a:xfrm>
            <a:off x="1149630" y="4665273"/>
            <a:ext cx="5405844" cy="1231106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Use bullets to highlight the unique selling points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Keep them short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.. and precise</a:t>
            </a:r>
          </a:p>
        </p:txBody>
      </p:sp>
    </p:spTree>
    <p:extLst>
      <p:ext uri="{BB962C8B-B14F-4D97-AF65-F5344CB8AC3E}">
        <p14:creationId xmlns:p14="http://schemas.microsoft.com/office/powerpoint/2010/main" val="341766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84625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RISKS AND MITIGATION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5D2F913-DB0F-5D5D-152E-05B9C196398C}"/>
              </a:ext>
            </a:extLst>
          </p:cNvPr>
          <p:cNvSpPr/>
          <p:nvPr/>
        </p:nvSpPr>
        <p:spPr>
          <a:xfrm>
            <a:off x="1138258" y="4108927"/>
            <a:ext cx="3477243" cy="1340642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E7AA98E-F089-6141-BA5E-E19F6DEA9D48}"/>
              </a:ext>
            </a:extLst>
          </p:cNvPr>
          <p:cNvSpPr/>
          <p:nvPr/>
        </p:nvSpPr>
        <p:spPr>
          <a:xfrm>
            <a:off x="1138256" y="3325988"/>
            <a:ext cx="3477241" cy="673384"/>
          </a:xfrm>
          <a:prstGeom prst="roundRect">
            <a:avLst/>
          </a:prstGeom>
          <a:solidFill>
            <a:srgbClr val="ADC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da-DK" sz="1600">
              <a:solidFill>
                <a:srgbClr val="211A52"/>
              </a:solidFill>
              <a:latin typeface="Barlow ExtraBold" panose="00000900000000000000" pitchFamily="2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A0BEF51-23AC-2235-58D0-EADFB36F42AC}"/>
              </a:ext>
            </a:extLst>
          </p:cNvPr>
          <p:cNvSpPr txBox="1"/>
          <p:nvPr/>
        </p:nvSpPr>
        <p:spPr>
          <a:xfrm>
            <a:off x="1739870" y="3522067"/>
            <a:ext cx="2035013" cy="246220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spc="243" dirty="0">
                <a:solidFill>
                  <a:srgbClr val="1D1D1D"/>
                </a:solidFill>
                <a:latin typeface="Barlow ExtraBold" panose="00000900000000000000" pitchFamily="2" charset="0"/>
              </a:rPr>
              <a:t>RISK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29E6F4C0-DFB5-CF9F-BFBA-01947AFA4924}"/>
              </a:ext>
            </a:extLst>
          </p:cNvPr>
          <p:cNvSpPr/>
          <p:nvPr/>
        </p:nvSpPr>
        <p:spPr>
          <a:xfrm>
            <a:off x="12183886" y="3329367"/>
            <a:ext cx="4884914" cy="673384"/>
          </a:xfrm>
          <a:prstGeom prst="roundRect">
            <a:avLst/>
          </a:prstGeom>
          <a:solidFill>
            <a:srgbClr val="ADC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da-DK" sz="1600">
              <a:solidFill>
                <a:srgbClr val="211A52"/>
              </a:solidFill>
              <a:latin typeface="Barlow ExtraBold" panose="00000900000000000000" pitchFamily="2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AF13558-707E-1632-1DF0-C1F501566B40}"/>
              </a:ext>
            </a:extLst>
          </p:cNvPr>
          <p:cNvSpPr txBox="1"/>
          <p:nvPr/>
        </p:nvSpPr>
        <p:spPr>
          <a:xfrm>
            <a:off x="12528677" y="3540515"/>
            <a:ext cx="4195331" cy="246220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spc="243" dirty="0">
                <a:solidFill>
                  <a:srgbClr val="1D1D1D"/>
                </a:solidFill>
                <a:latin typeface="Barlow ExtraBold" panose="00000900000000000000" pitchFamily="2" charset="0"/>
              </a:rPr>
              <a:t>MITIGATION MEASURES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08EDEBB4-E0AD-118A-16AC-86FF5DAA02E6}"/>
              </a:ext>
            </a:extLst>
          </p:cNvPr>
          <p:cNvSpPr/>
          <p:nvPr/>
        </p:nvSpPr>
        <p:spPr>
          <a:xfrm>
            <a:off x="4713121" y="3327677"/>
            <a:ext cx="3637761" cy="673384"/>
          </a:xfrm>
          <a:prstGeom prst="roundRect">
            <a:avLst/>
          </a:prstGeom>
          <a:solidFill>
            <a:srgbClr val="ADC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da-DK" sz="1600">
              <a:solidFill>
                <a:srgbClr val="211A52"/>
              </a:solidFill>
              <a:latin typeface="Barlow ExtraBold" panose="000009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B194-7722-9FC5-3C3F-CF00D09A9CD4}"/>
              </a:ext>
            </a:extLst>
          </p:cNvPr>
          <p:cNvSpPr txBox="1"/>
          <p:nvPr/>
        </p:nvSpPr>
        <p:spPr>
          <a:xfrm>
            <a:off x="4846295" y="3539570"/>
            <a:ext cx="3371407" cy="246220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spc="243" dirty="0">
                <a:solidFill>
                  <a:srgbClr val="1D1D1D"/>
                </a:solidFill>
                <a:latin typeface="Barlow ExtraBold" panose="00000900000000000000" pitchFamily="2" charset="0"/>
              </a:rPr>
              <a:t>PROBABILITY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56F6A313-3739-6091-B6ED-75B6E17B6FC2}"/>
              </a:ext>
            </a:extLst>
          </p:cNvPr>
          <p:cNvSpPr/>
          <p:nvPr/>
        </p:nvSpPr>
        <p:spPr>
          <a:xfrm>
            <a:off x="8448507" y="3329366"/>
            <a:ext cx="3637761" cy="673384"/>
          </a:xfrm>
          <a:prstGeom prst="roundRect">
            <a:avLst/>
          </a:prstGeom>
          <a:solidFill>
            <a:srgbClr val="ADC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da-DK" sz="1600">
              <a:solidFill>
                <a:srgbClr val="211A52"/>
              </a:solidFill>
              <a:latin typeface="Barlow ExtraBold" panose="00000900000000000000" pitchFamily="2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1B32C91B-BAAB-FB1F-645A-6A6B96906019}"/>
              </a:ext>
            </a:extLst>
          </p:cNvPr>
          <p:cNvSpPr txBox="1"/>
          <p:nvPr/>
        </p:nvSpPr>
        <p:spPr>
          <a:xfrm>
            <a:off x="9000309" y="3539570"/>
            <a:ext cx="2418000" cy="246220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spc="243" dirty="0">
                <a:solidFill>
                  <a:srgbClr val="1D1D1D"/>
                </a:solidFill>
                <a:latin typeface="Barlow ExtraBold" panose="00000900000000000000" pitchFamily="2" charset="0"/>
              </a:rPr>
              <a:t>EFFECT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890AA0B-4320-D5F2-824E-3A543E9BF3AC}"/>
              </a:ext>
            </a:extLst>
          </p:cNvPr>
          <p:cNvSpPr/>
          <p:nvPr/>
        </p:nvSpPr>
        <p:spPr>
          <a:xfrm>
            <a:off x="4713121" y="4110616"/>
            <a:ext cx="3637762" cy="1340642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LOW</a:t>
            </a:r>
          </a:p>
          <a:p>
            <a:pPr defTabSz="609630"/>
            <a:r>
              <a:rPr lang="da-DK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Description..</a:t>
            </a:r>
            <a:endParaRPr lang="en-US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56C263-3849-C006-1288-97A7084B35BF}"/>
              </a:ext>
            </a:extLst>
          </p:cNvPr>
          <p:cNvSpPr/>
          <p:nvPr/>
        </p:nvSpPr>
        <p:spPr>
          <a:xfrm>
            <a:off x="1138256" y="5559093"/>
            <a:ext cx="3477243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B5B5BE9-41CD-D724-40A2-232293FE3C20}"/>
              </a:ext>
            </a:extLst>
          </p:cNvPr>
          <p:cNvSpPr/>
          <p:nvPr/>
        </p:nvSpPr>
        <p:spPr>
          <a:xfrm>
            <a:off x="1138258" y="7118812"/>
            <a:ext cx="3477243" cy="1451942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6B1FC06-FB98-1379-E5B6-BC4404BEE28A}"/>
              </a:ext>
            </a:extLst>
          </p:cNvPr>
          <p:cNvSpPr/>
          <p:nvPr/>
        </p:nvSpPr>
        <p:spPr>
          <a:xfrm>
            <a:off x="4713121" y="5555822"/>
            <a:ext cx="3637762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LOW TO MODERATE</a:t>
            </a:r>
          </a:p>
          <a:p>
            <a:pPr defTabSz="609630"/>
            <a:r>
              <a:rPr lang="da-DK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Description..</a:t>
            </a:r>
            <a:endParaRPr lang="en-US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3636674-0EBC-61D5-2C3E-A5AD1EBD63FB}"/>
              </a:ext>
            </a:extLst>
          </p:cNvPr>
          <p:cNvSpPr/>
          <p:nvPr/>
        </p:nvSpPr>
        <p:spPr>
          <a:xfrm>
            <a:off x="4713118" y="7120558"/>
            <a:ext cx="3637762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MODERATE</a:t>
            </a:r>
          </a:p>
          <a:p>
            <a:pPr defTabSz="609630"/>
            <a:r>
              <a:rPr lang="da-DK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Description..</a:t>
            </a:r>
            <a:endParaRPr lang="en-US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6368476-C864-BAB6-86B3-A664DD136B92}"/>
              </a:ext>
            </a:extLst>
          </p:cNvPr>
          <p:cNvSpPr/>
          <p:nvPr/>
        </p:nvSpPr>
        <p:spPr>
          <a:xfrm>
            <a:off x="8448507" y="4110616"/>
            <a:ext cx="3637762" cy="1340642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37CC1C5-1FA6-0C18-C5C5-952D70F2D16D}"/>
              </a:ext>
            </a:extLst>
          </p:cNvPr>
          <p:cNvSpPr/>
          <p:nvPr/>
        </p:nvSpPr>
        <p:spPr>
          <a:xfrm>
            <a:off x="8448507" y="5554133"/>
            <a:ext cx="3637762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3A00119-5DBB-1E2E-C664-7D7E5D2050E8}"/>
              </a:ext>
            </a:extLst>
          </p:cNvPr>
          <p:cNvSpPr/>
          <p:nvPr/>
        </p:nvSpPr>
        <p:spPr>
          <a:xfrm>
            <a:off x="8448507" y="7120558"/>
            <a:ext cx="3637762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C62C604-E3BF-F516-8362-8CDA7C46537A}"/>
              </a:ext>
            </a:extLst>
          </p:cNvPr>
          <p:cNvSpPr/>
          <p:nvPr/>
        </p:nvSpPr>
        <p:spPr>
          <a:xfrm>
            <a:off x="12183886" y="4110617"/>
            <a:ext cx="4884914" cy="1340642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E6B7F3B-C235-7496-C129-DAD111020F0E}"/>
              </a:ext>
            </a:extLst>
          </p:cNvPr>
          <p:cNvSpPr/>
          <p:nvPr/>
        </p:nvSpPr>
        <p:spPr>
          <a:xfrm>
            <a:off x="12183886" y="5554134"/>
            <a:ext cx="4884914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99D4B17-66E5-881E-B57E-CA5FC7527790}"/>
              </a:ext>
            </a:extLst>
          </p:cNvPr>
          <p:cNvSpPr/>
          <p:nvPr/>
        </p:nvSpPr>
        <p:spPr>
          <a:xfrm>
            <a:off x="12183886" y="7120559"/>
            <a:ext cx="4884914" cy="1451941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da-DK" sz="1600" dirty="0">
                <a:solidFill>
                  <a:schemeClr val="bg1"/>
                </a:solidFill>
                <a:latin typeface="Barlow" panose="00000500000000000000" pitchFamily="2" charset="0"/>
              </a:rPr>
              <a:t>Description..</a:t>
            </a:r>
          </a:p>
        </p:txBody>
      </p:sp>
    </p:spTree>
    <p:extLst>
      <p:ext uri="{BB962C8B-B14F-4D97-AF65-F5344CB8AC3E}">
        <p14:creationId xmlns:p14="http://schemas.microsoft.com/office/powerpoint/2010/main" val="370237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84625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PROJECT PLAN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graphicFrame>
        <p:nvGraphicFramePr>
          <p:cNvPr id="59" name="Table 44">
            <a:extLst>
              <a:ext uri="{FF2B5EF4-FFF2-40B4-BE49-F238E27FC236}">
                <a16:creationId xmlns:a16="http://schemas.microsoft.com/office/drawing/2014/main" id="{39C43B79-8CDF-6741-0285-73D8203E6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39794"/>
              </p:ext>
            </p:extLst>
          </p:nvPr>
        </p:nvGraphicFramePr>
        <p:xfrm>
          <a:off x="1147355" y="3314700"/>
          <a:ext cx="15845243" cy="5478273"/>
        </p:xfrm>
        <a:graphic>
          <a:graphicData uri="http://schemas.openxmlformats.org/drawingml/2006/table">
            <a:tbl>
              <a:tblPr firstRow="1" bandRow="1">
                <a:effectLst/>
                <a:tableStyleId>{793D81CF-94F2-401A-BA57-92F5A7B2D0C5}</a:tableStyleId>
              </a:tblPr>
              <a:tblGrid>
                <a:gridCol w="3169055">
                  <a:extLst>
                    <a:ext uri="{9D8B030D-6E8A-4147-A177-3AD203B41FA5}">
                      <a16:colId xmlns:a16="http://schemas.microsoft.com/office/drawing/2014/main" val="3626096097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2806690367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813836219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4012196832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4242788549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23209248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627668442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1414031275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1383981380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2608167230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472558503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2845411127"/>
                    </a:ext>
                  </a:extLst>
                </a:gridCol>
                <a:gridCol w="1056349">
                  <a:extLst>
                    <a:ext uri="{9D8B030D-6E8A-4147-A177-3AD203B41FA5}">
                      <a16:colId xmlns:a16="http://schemas.microsoft.com/office/drawing/2014/main" val="1590779805"/>
                    </a:ext>
                  </a:extLst>
                </a:gridCol>
              </a:tblGrid>
              <a:tr h="655088">
                <a:tc>
                  <a:txBody>
                    <a:bodyPr/>
                    <a:lstStyle/>
                    <a:p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PROJECT PLAN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FEB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JUN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SEP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OCT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NOV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Black" panose="00000A00000000000000" pitchFamily="2" charset="0"/>
                        </a:rPr>
                        <a:t>DEC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67814"/>
                  </a:ext>
                </a:extLst>
              </a:tr>
              <a:tr h="9646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WORK PACKAGE X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Description..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280861"/>
                  </a:ext>
                </a:extLst>
              </a:tr>
              <a:tr h="9646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WORK PACKAGE X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Description..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917891"/>
                  </a:ext>
                </a:extLst>
              </a:tr>
              <a:tr h="9646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WORK PACKAGE X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Description..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07678"/>
                  </a:ext>
                </a:extLst>
              </a:tr>
              <a:tr h="9646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WORK PACKAGE X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Description..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0134"/>
                  </a:ext>
                </a:extLst>
              </a:tr>
              <a:tr h="9646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WORK PACKAGE X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Description..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672602"/>
                  </a:ext>
                </a:extLst>
              </a:tr>
            </a:tbl>
          </a:graphicData>
        </a:graphic>
      </p:graphicFrame>
      <p:sp>
        <p:nvSpPr>
          <p:cNvPr id="78" name="Rektangel: afrundede hjørner 77">
            <a:extLst>
              <a:ext uri="{FF2B5EF4-FFF2-40B4-BE49-F238E27FC236}">
                <a16:creationId xmlns:a16="http://schemas.microsoft.com/office/drawing/2014/main" id="{A87452EC-0871-8725-2041-ECF129BD6F9C}"/>
              </a:ext>
            </a:extLst>
          </p:cNvPr>
          <p:cNvSpPr/>
          <p:nvPr/>
        </p:nvSpPr>
        <p:spPr>
          <a:xfrm>
            <a:off x="8574676" y="4229100"/>
            <a:ext cx="990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1</a:t>
            </a:r>
          </a:p>
        </p:txBody>
      </p:sp>
      <p:sp>
        <p:nvSpPr>
          <p:cNvPr id="79" name="Rektangel: afrundede hjørner 78">
            <a:extLst>
              <a:ext uri="{FF2B5EF4-FFF2-40B4-BE49-F238E27FC236}">
                <a16:creationId xmlns:a16="http://schemas.microsoft.com/office/drawing/2014/main" id="{31C4610B-4AC4-0326-3B68-21FE581B633E}"/>
              </a:ext>
            </a:extLst>
          </p:cNvPr>
          <p:cNvSpPr/>
          <p:nvPr/>
        </p:nvSpPr>
        <p:spPr>
          <a:xfrm>
            <a:off x="12801600" y="5143500"/>
            <a:ext cx="990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2</a:t>
            </a:r>
          </a:p>
        </p:txBody>
      </p:sp>
      <p:sp>
        <p:nvSpPr>
          <p:cNvPr id="80" name="Rektangel: afrundede hjørner 79">
            <a:extLst>
              <a:ext uri="{FF2B5EF4-FFF2-40B4-BE49-F238E27FC236}">
                <a16:creationId xmlns:a16="http://schemas.microsoft.com/office/drawing/2014/main" id="{B4D921C5-8215-0F68-2A58-1E3671296AAA}"/>
              </a:ext>
            </a:extLst>
          </p:cNvPr>
          <p:cNvSpPr/>
          <p:nvPr/>
        </p:nvSpPr>
        <p:spPr>
          <a:xfrm>
            <a:off x="6477000" y="6100466"/>
            <a:ext cx="990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3</a:t>
            </a:r>
          </a:p>
        </p:txBody>
      </p:sp>
      <p:sp>
        <p:nvSpPr>
          <p:cNvPr id="82" name="Rektangel: afrundede hjørner 81">
            <a:extLst>
              <a:ext uri="{FF2B5EF4-FFF2-40B4-BE49-F238E27FC236}">
                <a16:creationId xmlns:a16="http://schemas.microsoft.com/office/drawing/2014/main" id="{47ED88BA-D907-EFA7-ECB4-7AE67F535994}"/>
              </a:ext>
            </a:extLst>
          </p:cNvPr>
          <p:cNvSpPr/>
          <p:nvPr/>
        </p:nvSpPr>
        <p:spPr>
          <a:xfrm>
            <a:off x="11734800" y="7048500"/>
            <a:ext cx="993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4</a:t>
            </a:r>
          </a:p>
        </p:txBody>
      </p:sp>
      <p:sp>
        <p:nvSpPr>
          <p:cNvPr id="84" name="Rektangel: afrundede hjørner 83">
            <a:extLst>
              <a:ext uri="{FF2B5EF4-FFF2-40B4-BE49-F238E27FC236}">
                <a16:creationId xmlns:a16="http://schemas.microsoft.com/office/drawing/2014/main" id="{FE4D5F8C-0077-5B7F-54EB-F60C77668A87}"/>
              </a:ext>
            </a:extLst>
          </p:cNvPr>
          <p:cNvSpPr/>
          <p:nvPr/>
        </p:nvSpPr>
        <p:spPr>
          <a:xfrm>
            <a:off x="14935200" y="7048500"/>
            <a:ext cx="993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5</a:t>
            </a:r>
          </a:p>
        </p:txBody>
      </p:sp>
      <p:sp>
        <p:nvSpPr>
          <p:cNvPr id="85" name="Rektangel: afrundede hjørner 84">
            <a:extLst>
              <a:ext uri="{FF2B5EF4-FFF2-40B4-BE49-F238E27FC236}">
                <a16:creationId xmlns:a16="http://schemas.microsoft.com/office/drawing/2014/main" id="{E735DBC5-7956-57B7-04AA-A12FF9152E05}"/>
              </a:ext>
            </a:extLst>
          </p:cNvPr>
          <p:cNvSpPr/>
          <p:nvPr/>
        </p:nvSpPr>
        <p:spPr>
          <a:xfrm>
            <a:off x="7540800" y="8039100"/>
            <a:ext cx="993600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" dirty="0">
                <a:latin typeface="Barlow Black" panose="00000A00000000000000" pitchFamily="2" charset="0"/>
              </a:rPr>
              <a:t>Milestone 6</a:t>
            </a:r>
          </a:p>
        </p:txBody>
      </p:sp>
    </p:spTree>
    <p:extLst>
      <p:ext uri="{BB962C8B-B14F-4D97-AF65-F5344CB8AC3E}">
        <p14:creationId xmlns:p14="http://schemas.microsoft.com/office/powerpoint/2010/main" val="205857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D14533A-055E-B2A4-CBAA-790F97E286D0}"/>
              </a:ext>
            </a:extLst>
          </p:cNvPr>
          <p:cNvGrpSpPr/>
          <p:nvPr/>
        </p:nvGrpSpPr>
        <p:grpSpPr>
          <a:xfrm>
            <a:off x="685800" y="8877300"/>
            <a:ext cx="1035836" cy="845744"/>
            <a:chOff x="16334085" y="8934674"/>
            <a:chExt cx="1035836" cy="845744"/>
          </a:xfrm>
        </p:grpSpPr>
        <p:pic>
          <p:nvPicPr>
            <p:cNvPr id="12" name="Billede 11" descr="Et billede, der indeholder sort, mørke&#10;&#10;Automatisk genereret beskrivelse">
              <a:extLst>
                <a:ext uri="{FF2B5EF4-FFF2-40B4-BE49-F238E27FC236}">
                  <a16:creationId xmlns:a16="http://schemas.microsoft.com/office/drawing/2014/main" id="{E1044041-D07E-1BD6-1C67-CDCC00272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1" b="19664"/>
            <a:stretch/>
          </p:blipFill>
          <p:spPr>
            <a:xfrm>
              <a:off x="16334085" y="9234307"/>
              <a:ext cx="1027598" cy="367560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1EE5DE3-FFFB-828A-BBB8-2B9E25B07917}"/>
                </a:ext>
              </a:extLst>
            </p:cNvPr>
            <p:cNvSpPr txBox="1"/>
            <p:nvPr/>
          </p:nvSpPr>
          <p:spPr>
            <a:xfrm>
              <a:off x="16444350" y="8934674"/>
              <a:ext cx="925571" cy="8457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211A52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</p:grpSp>
      <p:sp>
        <p:nvSpPr>
          <p:cNvPr id="3" name="TextBox 37">
            <a:extLst>
              <a:ext uri="{FF2B5EF4-FFF2-40B4-BE49-F238E27FC236}">
                <a16:creationId xmlns:a16="http://schemas.microsoft.com/office/drawing/2014/main" id="{9B911515-BCFE-87BE-4B74-6E519C51524E}"/>
              </a:ext>
            </a:extLst>
          </p:cNvPr>
          <p:cNvSpPr txBox="1"/>
          <p:nvPr/>
        </p:nvSpPr>
        <p:spPr>
          <a:xfrm>
            <a:off x="1138646" y="1586369"/>
            <a:ext cx="7852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1D1D1D"/>
                </a:solidFill>
                <a:latin typeface="Barlow Black" panose="00000A00000000000000" pitchFamily="2" charset="0"/>
              </a:rPr>
              <a:t>PROJECT MILESTONES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3612709-3316-E930-F780-91478EB1F026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8DE413CB-CBF3-9048-1C00-F2BAABD08355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1D1D1D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D16DBC31-26FB-FF9C-E692-EB0AA5B89E6F}"/>
              </a:ext>
            </a:extLst>
          </p:cNvPr>
          <p:cNvSpPr/>
          <p:nvPr/>
        </p:nvSpPr>
        <p:spPr>
          <a:xfrm>
            <a:off x="1152294" y="3840374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D242F0A1-DA30-8C99-4D38-70AB7DC5AD51}"/>
              </a:ext>
            </a:extLst>
          </p:cNvPr>
          <p:cNvSpPr txBox="1"/>
          <p:nvPr/>
        </p:nvSpPr>
        <p:spPr>
          <a:xfrm>
            <a:off x="1147355" y="4550296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651C2970-B407-3A54-4A3C-37512BC8DE28}"/>
              </a:ext>
            </a:extLst>
          </p:cNvPr>
          <p:cNvSpPr/>
          <p:nvPr/>
        </p:nvSpPr>
        <p:spPr>
          <a:xfrm>
            <a:off x="6865116" y="3840374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0D043D12-0E6A-FF04-5A60-745423B8A68B}"/>
              </a:ext>
            </a:extLst>
          </p:cNvPr>
          <p:cNvSpPr txBox="1"/>
          <p:nvPr/>
        </p:nvSpPr>
        <p:spPr>
          <a:xfrm>
            <a:off x="6860177" y="4550296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F95791A3-84F1-7EBD-03BD-0FBDA132481D}"/>
              </a:ext>
            </a:extLst>
          </p:cNvPr>
          <p:cNvSpPr/>
          <p:nvPr/>
        </p:nvSpPr>
        <p:spPr>
          <a:xfrm>
            <a:off x="12577938" y="3840374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A63F8FE8-04A6-C163-FCCA-FFE78B8F210C}"/>
              </a:ext>
            </a:extLst>
          </p:cNvPr>
          <p:cNvSpPr txBox="1"/>
          <p:nvPr/>
        </p:nvSpPr>
        <p:spPr>
          <a:xfrm>
            <a:off x="12572999" y="4550296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DD056C80-6686-7D74-66B3-9D85718BD8C7}"/>
              </a:ext>
            </a:extLst>
          </p:cNvPr>
          <p:cNvSpPr/>
          <p:nvPr/>
        </p:nvSpPr>
        <p:spPr>
          <a:xfrm>
            <a:off x="1152294" y="6473357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B6FC2534-6560-2CBF-2760-4259F68AD1DC}"/>
              </a:ext>
            </a:extLst>
          </p:cNvPr>
          <p:cNvSpPr txBox="1"/>
          <p:nvPr/>
        </p:nvSpPr>
        <p:spPr>
          <a:xfrm>
            <a:off x="1147355" y="7183279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AA3688D3-4B3A-225A-B159-404A9E7552A0}"/>
              </a:ext>
            </a:extLst>
          </p:cNvPr>
          <p:cNvSpPr/>
          <p:nvPr/>
        </p:nvSpPr>
        <p:spPr>
          <a:xfrm>
            <a:off x="6865116" y="6473357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78C0659-C7CB-0F57-BB16-91ADF1A37753}"/>
              </a:ext>
            </a:extLst>
          </p:cNvPr>
          <p:cNvSpPr txBox="1"/>
          <p:nvPr/>
        </p:nvSpPr>
        <p:spPr>
          <a:xfrm>
            <a:off x="6860177" y="7183279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ED6528CE-C8E0-7A8D-F7BD-771738DF3673}"/>
              </a:ext>
            </a:extLst>
          </p:cNvPr>
          <p:cNvSpPr/>
          <p:nvPr/>
        </p:nvSpPr>
        <p:spPr>
          <a:xfrm>
            <a:off x="12577938" y="6473357"/>
            <a:ext cx="1788524" cy="533400"/>
          </a:xfrm>
          <a:prstGeom prst="round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Barlow Black" panose="00000A00000000000000" pitchFamily="2" charset="0"/>
              </a:rPr>
              <a:t>Milestone X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1E09FC0F-A656-35D5-3C00-946F896A3D46}"/>
              </a:ext>
            </a:extLst>
          </p:cNvPr>
          <p:cNvSpPr txBox="1"/>
          <p:nvPr/>
        </p:nvSpPr>
        <p:spPr>
          <a:xfrm>
            <a:off x="12572999" y="7183279"/>
            <a:ext cx="4567645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Describe the milestone</a:t>
            </a:r>
          </a:p>
        </p:txBody>
      </p:sp>
    </p:spTree>
    <p:extLst>
      <p:ext uri="{BB962C8B-B14F-4D97-AF65-F5344CB8AC3E}">
        <p14:creationId xmlns:p14="http://schemas.microsoft.com/office/powerpoint/2010/main" val="81410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70147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POST PROJECT TIMELINE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18" name="Oval 81">
            <a:extLst>
              <a:ext uri="{FF2B5EF4-FFF2-40B4-BE49-F238E27FC236}">
                <a16:creationId xmlns:a16="http://schemas.microsoft.com/office/drawing/2014/main" id="{28BD7BFC-7365-F196-20A7-946E35771890}"/>
              </a:ext>
            </a:extLst>
          </p:cNvPr>
          <p:cNvSpPr/>
          <p:nvPr/>
        </p:nvSpPr>
        <p:spPr>
          <a:xfrm>
            <a:off x="2661189" y="3323318"/>
            <a:ext cx="1478444" cy="1425620"/>
          </a:xfrm>
          <a:prstGeom prst="ellipse">
            <a:avLst/>
          </a:prstGeom>
          <a:solidFill>
            <a:srgbClr val="ADC0C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Oval 82">
            <a:extLst>
              <a:ext uri="{FF2B5EF4-FFF2-40B4-BE49-F238E27FC236}">
                <a16:creationId xmlns:a16="http://schemas.microsoft.com/office/drawing/2014/main" id="{3C5DCF84-E16D-0AFF-CB4E-84146F80E12F}"/>
              </a:ext>
            </a:extLst>
          </p:cNvPr>
          <p:cNvSpPr/>
          <p:nvPr/>
        </p:nvSpPr>
        <p:spPr>
          <a:xfrm>
            <a:off x="2780652" y="3438511"/>
            <a:ext cx="1239517" cy="1195229"/>
          </a:xfrm>
          <a:prstGeom prst="ellipse">
            <a:avLst/>
          </a:prstGeom>
          <a:solidFill>
            <a:srgbClr val="ADC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0" name="Gruppe 2">
            <a:extLst>
              <a:ext uri="{FF2B5EF4-FFF2-40B4-BE49-F238E27FC236}">
                <a16:creationId xmlns:a16="http://schemas.microsoft.com/office/drawing/2014/main" id="{7B7488A2-3257-3995-CAFE-75260C3824A4}"/>
              </a:ext>
            </a:extLst>
          </p:cNvPr>
          <p:cNvGrpSpPr/>
          <p:nvPr/>
        </p:nvGrpSpPr>
        <p:grpSpPr>
          <a:xfrm rot="16200000">
            <a:off x="3410712" y="2712170"/>
            <a:ext cx="1329459" cy="2647915"/>
            <a:chOff x="5248236" y="2144430"/>
            <a:chExt cx="1087002" cy="2087106"/>
          </a:xfrm>
        </p:grpSpPr>
        <p:cxnSp>
          <p:nvCxnSpPr>
            <p:cNvPr id="81" name="直接连接符 84">
              <a:extLst>
                <a:ext uri="{FF2B5EF4-FFF2-40B4-BE49-F238E27FC236}">
                  <a16:creationId xmlns:a16="http://schemas.microsoft.com/office/drawing/2014/main" id="{4A6DF937-4DF9-4558-83AD-8315BCAA7F2E}"/>
                </a:ext>
              </a:extLst>
            </p:cNvPr>
            <p:cNvCxnSpPr/>
            <p:nvPr/>
          </p:nvCxnSpPr>
          <p:spPr>
            <a:xfrm rot="5400000" flipV="1">
              <a:off x="5297168" y="3737973"/>
              <a:ext cx="987125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82" name="弧形 85">
              <a:extLst>
                <a:ext uri="{FF2B5EF4-FFF2-40B4-BE49-F238E27FC236}">
                  <a16:creationId xmlns:a16="http://schemas.microsoft.com/office/drawing/2014/main" id="{6A0FA344-372C-6877-A8B0-085C30F44D21}"/>
                </a:ext>
              </a:extLst>
            </p:cNvPr>
            <p:cNvSpPr/>
            <p:nvPr/>
          </p:nvSpPr>
          <p:spPr>
            <a:xfrm>
              <a:off x="5248236" y="2144430"/>
              <a:ext cx="1087002" cy="108700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526">
                <a:defRPr/>
              </a:pPr>
              <a:endParaRPr lang="zh-CN" altLang="en-US" sz="1400" kern="0">
                <a:solidFill>
                  <a:srgbClr val="FFFFFF"/>
                </a:solidFill>
                <a:latin typeface="Bahnschrift" panose="020B0502040204020203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1" name="Oval 81">
            <a:extLst>
              <a:ext uri="{FF2B5EF4-FFF2-40B4-BE49-F238E27FC236}">
                <a16:creationId xmlns:a16="http://schemas.microsoft.com/office/drawing/2014/main" id="{81B1C084-4D63-A713-029D-384FFB565BF0}"/>
              </a:ext>
            </a:extLst>
          </p:cNvPr>
          <p:cNvSpPr/>
          <p:nvPr/>
        </p:nvSpPr>
        <p:spPr>
          <a:xfrm>
            <a:off x="5465487" y="3327213"/>
            <a:ext cx="1478444" cy="1425620"/>
          </a:xfrm>
          <a:prstGeom prst="ellipse">
            <a:avLst/>
          </a:prstGeom>
          <a:solidFill>
            <a:srgbClr val="ADC0C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Oval 82">
            <a:extLst>
              <a:ext uri="{FF2B5EF4-FFF2-40B4-BE49-F238E27FC236}">
                <a16:creationId xmlns:a16="http://schemas.microsoft.com/office/drawing/2014/main" id="{645D68FF-0690-D52D-F3F3-7500DAE08A3F}"/>
              </a:ext>
            </a:extLst>
          </p:cNvPr>
          <p:cNvSpPr/>
          <p:nvPr/>
        </p:nvSpPr>
        <p:spPr>
          <a:xfrm>
            <a:off x="5575884" y="3444839"/>
            <a:ext cx="1239517" cy="1195229"/>
          </a:xfrm>
          <a:prstGeom prst="ellipse">
            <a:avLst/>
          </a:prstGeom>
          <a:solidFill>
            <a:srgbClr val="ADC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4" name="Gruppe 25">
            <a:extLst>
              <a:ext uri="{FF2B5EF4-FFF2-40B4-BE49-F238E27FC236}">
                <a16:creationId xmlns:a16="http://schemas.microsoft.com/office/drawing/2014/main" id="{17D1F57D-EEF2-3636-97E6-44BF1E501C1B}"/>
              </a:ext>
            </a:extLst>
          </p:cNvPr>
          <p:cNvGrpSpPr/>
          <p:nvPr/>
        </p:nvGrpSpPr>
        <p:grpSpPr>
          <a:xfrm rot="16200000">
            <a:off x="6209841" y="2712021"/>
            <a:ext cx="1329459" cy="2647915"/>
            <a:chOff x="5248236" y="2144430"/>
            <a:chExt cx="1087002" cy="2087106"/>
          </a:xfrm>
        </p:grpSpPr>
        <p:cxnSp>
          <p:nvCxnSpPr>
            <p:cNvPr id="79" name="直接连接符 84">
              <a:extLst>
                <a:ext uri="{FF2B5EF4-FFF2-40B4-BE49-F238E27FC236}">
                  <a16:creationId xmlns:a16="http://schemas.microsoft.com/office/drawing/2014/main" id="{AFEFFF95-6A83-8C05-9D33-AAE9865814F7}"/>
                </a:ext>
              </a:extLst>
            </p:cNvPr>
            <p:cNvCxnSpPr/>
            <p:nvPr/>
          </p:nvCxnSpPr>
          <p:spPr>
            <a:xfrm rot="5400000" flipV="1">
              <a:off x="5297168" y="3737973"/>
              <a:ext cx="987125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80" name="弧形 85">
              <a:extLst>
                <a:ext uri="{FF2B5EF4-FFF2-40B4-BE49-F238E27FC236}">
                  <a16:creationId xmlns:a16="http://schemas.microsoft.com/office/drawing/2014/main" id="{64B8E34F-C651-4AC2-C852-21A795A8BC42}"/>
                </a:ext>
              </a:extLst>
            </p:cNvPr>
            <p:cNvSpPr/>
            <p:nvPr/>
          </p:nvSpPr>
          <p:spPr>
            <a:xfrm>
              <a:off x="5248236" y="2144430"/>
              <a:ext cx="1087002" cy="108700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526">
                <a:defRPr/>
              </a:pPr>
              <a:endParaRPr lang="zh-CN" altLang="en-US" sz="1400" kern="0">
                <a:solidFill>
                  <a:srgbClr val="FFFFFF"/>
                </a:solidFill>
                <a:latin typeface="Bahnschrift" panose="020B0502040204020203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5" name="Oval 81">
            <a:extLst>
              <a:ext uri="{FF2B5EF4-FFF2-40B4-BE49-F238E27FC236}">
                <a16:creationId xmlns:a16="http://schemas.microsoft.com/office/drawing/2014/main" id="{7E8704ED-1BA0-4B5C-E146-8B1159223208}"/>
              </a:ext>
            </a:extLst>
          </p:cNvPr>
          <p:cNvSpPr/>
          <p:nvPr/>
        </p:nvSpPr>
        <p:spPr>
          <a:xfrm>
            <a:off x="8267871" y="3323318"/>
            <a:ext cx="1478444" cy="1425620"/>
          </a:xfrm>
          <a:prstGeom prst="ellipse">
            <a:avLst/>
          </a:prstGeom>
          <a:solidFill>
            <a:srgbClr val="ADC0C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Oval 82">
            <a:extLst>
              <a:ext uri="{FF2B5EF4-FFF2-40B4-BE49-F238E27FC236}">
                <a16:creationId xmlns:a16="http://schemas.microsoft.com/office/drawing/2014/main" id="{6B1BAA35-03B4-9279-490E-61DDFD8806AD}"/>
              </a:ext>
            </a:extLst>
          </p:cNvPr>
          <p:cNvSpPr/>
          <p:nvPr/>
        </p:nvSpPr>
        <p:spPr>
          <a:xfrm>
            <a:off x="8387336" y="3438511"/>
            <a:ext cx="1239517" cy="1195229"/>
          </a:xfrm>
          <a:prstGeom prst="ellipse">
            <a:avLst/>
          </a:prstGeom>
          <a:solidFill>
            <a:srgbClr val="ADC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7" name="Gruppe 33">
            <a:extLst>
              <a:ext uri="{FF2B5EF4-FFF2-40B4-BE49-F238E27FC236}">
                <a16:creationId xmlns:a16="http://schemas.microsoft.com/office/drawing/2014/main" id="{F4C03E5E-855E-0145-A07A-BA10080F5F62}"/>
              </a:ext>
            </a:extLst>
          </p:cNvPr>
          <p:cNvGrpSpPr/>
          <p:nvPr/>
        </p:nvGrpSpPr>
        <p:grpSpPr>
          <a:xfrm rot="16200000">
            <a:off x="9007590" y="2710939"/>
            <a:ext cx="1329459" cy="2647915"/>
            <a:chOff x="5248236" y="2144430"/>
            <a:chExt cx="1087002" cy="2087106"/>
          </a:xfrm>
        </p:grpSpPr>
        <p:cxnSp>
          <p:nvCxnSpPr>
            <p:cNvPr id="76" name="直接连接符 84">
              <a:extLst>
                <a:ext uri="{FF2B5EF4-FFF2-40B4-BE49-F238E27FC236}">
                  <a16:creationId xmlns:a16="http://schemas.microsoft.com/office/drawing/2014/main" id="{427DC050-2C4E-906B-8CA8-CDBC17D4CEB3}"/>
                </a:ext>
              </a:extLst>
            </p:cNvPr>
            <p:cNvCxnSpPr/>
            <p:nvPr/>
          </p:nvCxnSpPr>
          <p:spPr>
            <a:xfrm rot="5400000" flipV="1">
              <a:off x="5297168" y="3737973"/>
              <a:ext cx="987125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77" name="弧形 85">
              <a:extLst>
                <a:ext uri="{FF2B5EF4-FFF2-40B4-BE49-F238E27FC236}">
                  <a16:creationId xmlns:a16="http://schemas.microsoft.com/office/drawing/2014/main" id="{6DD3A73E-CB98-DCBB-E7C8-44B7386F0719}"/>
                </a:ext>
              </a:extLst>
            </p:cNvPr>
            <p:cNvSpPr/>
            <p:nvPr/>
          </p:nvSpPr>
          <p:spPr>
            <a:xfrm>
              <a:off x="5248236" y="2144430"/>
              <a:ext cx="1087002" cy="108700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526">
                <a:defRPr/>
              </a:pPr>
              <a:endParaRPr lang="zh-CN" altLang="en-US" sz="1400" kern="0">
                <a:solidFill>
                  <a:srgbClr val="FFFFFF"/>
                </a:solidFill>
                <a:latin typeface="Bahnschrift" panose="020B0502040204020203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8" name="Oval 81">
            <a:extLst>
              <a:ext uri="{FF2B5EF4-FFF2-40B4-BE49-F238E27FC236}">
                <a16:creationId xmlns:a16="http://schemas.microsoft.com/office/drawing/2014/main" id="{74DB6467-62EA-EA24-61BD-57AA9664D68F}"/>
              </a:ext>
            </a:extLst>
          </p:cNvPr>
          <p:cNvSpPr/>
          <p:nvPr/>
        </p:nvSpPr>
        <p:spPr>
          <a:xfrm>
            <a:off x="11067942" y="3323318"/>
            <a:ext cx="1478444" cy="1425620"/>
          </a:xfrm>
          <a:prstGeom prst="ellipse">
            <a:avLst/>
          </a:prstGeom>
          <a:solidFill>
            <a:srgbClr val="ADC0C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Oval 82">
            <a:extLst>
              <a:ext uri="{FF2B5EF4-FFF2-40B4-BE49-F238E27FC236}">
                <a16:creationId xmlns:a16="http://schemas.microsoft.com/office/drawing/2014/main" id="{81075D35-5742-BA69-1986-E2DA51A85947}"/>
              </a:ext>
            </a:extLst>
          </p:cNvPr>
          <p:cNvSpPr/>
          <p:nvPr/>
        </p:nvSpPr>
        <p:spPr>
          <a:xfrm>
            <a:off x="11187407" y="3438511"/>
            <a:ext cx="1239517" cy="1195229"/>
          </a:xfrm>
          <a:prstGeom prst="ellipse">
            <a:avLst/>
          </a:prstGeom>
          <a:solidFill>
            <a:srgbClr val="ADC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0" name="Gruppe 76">
            <a:extLst>
              <a:ext uri="{FF2B5EF4-FFF2-40B4-BE49-F238E27FC236}">
                <a16:creationId xmlns:a16="http://schemas.microsoft.com/office/drawing/2014/main" id="{97DE6753-0704-574D-190E-5E316694076D}"/>
              </a:ext>
            </a:extLst>
          </p:cNvPr>
          <p:cNvGrpSpPr/>
          <p:nvPr/>
        </p:nvGrpSpPr>
        <p:grpSpPr>
          <a:xfrm rot="16200000">
            <a:off x="11816606" y="2710939"/>
            <a:ext cx="1329459" cy="2647915"/>
            <a:chOff x="5248236" y="2144430"/>
            <a:chExt cx="1087002" cy="2087106"/>
          </a:xfrm>
        </p:grpSpPr>
        <p:cxnSp>
          <p:nvCxnSpPr>
            <p:cNvPr id="74" name="直接连接符 84">
              <a:extLst>
                <a:ext uri="{FF2B5EF4-FFF2-40B4-BE49-F238E27FC236}">
                  <a16:creationId xmlns:a16="http://schemas.microsoft.com/office/drawing/2014/main" id="{E833F235-80C8-5FEA-684D-ABEF7861E1A7}"/>
                </a:ext>
              </a:extLst>
            </p:cNvPr>
            <p:cNvCxnSpPr/>
            <p:nvPr/>
          </p:nvCxnSpPr>
          <p:spPr>
            <a:xfrm rot="5400000" flipV="1">
              <a:off x="5297168" y="3737973"/>
              <a:ext cx="987125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75" name="弧形 85">
              <a:extLst>
                <a:ext uri="{FF2B5EF4-FFF2-40B4-BE49-F238E27FC236}">
                  <a16:creationId xmlns:a16="http://schemas.microsoft.com/office/drawing/2014/main" id="{DEDE3D71-B911-8019-2DD5-05754D1E9CFA}"/>
                </a:ext>
              </a:extLst>
            </p:cNvPr>
            <p:cNvSpPr/>
            <p:nvPr/>
          </p:nvSpPr>
          <p:spPr>
            <a:xfrm>
              <a:off x="5248236" y="2144430"/>
              <a:ext cx="1087002" cy="108700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526">
                <a:defRPr/>
              </a:pPr>
              <a:endParaRPr lang="zh-CN" altLang="en-US" sz="1400" kern="0">
                <a:solidFill>
                  <a:srgbClr val="FFFFFF"/>
                </a:solidFill>
                <a:latin typeface="Bahnschrift" panose="020B0502040204020203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1" name="Oval 81">
            <a:extLst>
              <a:ext uri="{FF2B5EF4-FFF2-40B4-BE49-F238E27FC236}">
                <a16:creationId xmlns:a16="http://schemas.microsoft.com/office/drawing/2014/main" id="{4274DD6D-BE23-0496-D563-762A3CAE6728}"/>
              </a:ext>
            </a:extLst>
          </p:cNvPr>
          <p:cNvSpPr/>
          <p:nvPr/>
        </p:nvSpPr>
        <p:spPr>
          <a:xfrm>
            <a:off x="13863518" y="3323318"/>
            <a:ext cx="1478444" cy="1425620"/>
          </a:xfrm>
          <a:prstGeom prst="ellipse">
            <a:avLst/>
          </a:prstGeom>
          <a:solidFill>
            <a:srgbClr val="ADC0C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Oval 82">
            <a:extLst>
              <a:ext uri="{FF2B5EF4-FFF2-40B4-BE49-F238E27FC236}">
                <a16:creationId xmlns:a16="http://schemas.microsoft.com/office/drawing/2014/main" id="{4BFF11AA-2556-C577-D0AA-BDEF2FD05156}"/>
              </a:ext>
            </a:extLst>
          </p:cNvPr>
          <p:cNvSpPr/>
          <p:nvPr/>
        </p:nvSpPr>
        <p:spPr>
          <a:xfrm>
            <a:off x="13982983" y="3438511"/>
            <a:ext cx="1239517" cy="1195229"/>
          </a:xfrm>
          <a:prstGeom prst="ellipse">
            <a:avLst/>
          </a:prstGeom>
          <a:solidFill>
            <a:srgbClr val="ADC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algn="ctr" defTabSz="1828526">
              <a:defRPr/>
            </a:pPr>
            <a:endParaRPr lang="bg-BG" sz="3600" kern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Rektangel: afrundede hjørner 32">
            <a:extLst>
              <a:ext uri="{FF2B5EF4-FFF2-40B4-BE49-F238E27FC236}">
                <a16:creationId xmlns:a16="http://schemas.microsoft.com/office/drawing/2014/main" id="{BEA2CE70-13FF-E3AF-DF96-736DB27429E0}"/>
              </a:ext>
            </a:extLst>
          </p:cNvPr>
          <p:cNvSpPr/>
          <p:nvPr/>
        </p:nvSpPr>
        <p:spPr>
          <a:xfrm>
            <a:off x="2181866" y="5327786"/>
            <a:ext cx="2439825" cy="501769"/>
          </a:xfrm>
          <a:prstGeom prst="roundRect">
            <a:avLst/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F564430B-C90B-D350-5431-4AF8CB1B7929}"/>
              </a:ext>
            </a:extLst>
          </p:cNvPr>
          <p:cNvSpPr txBox="1"/>
          <p:nvPr/>
        </p:nvSpPr>
        <p:spPr>
          <a:xfrm>
            <a:off x="2328701" y="5412701"/>
            <a:ext cx="214704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2100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202X</a:t>
            </a:r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11818FA7-72B9-64A6-C5F1-02AAF8941699}"/>
              </a:ext>
            </a:extLst>
          </p:cNvPr>
          <p:cNvSpPr/>
          <p:nvPr/>
        </p:nvSpPr>
        <p:spPr>
          <a:xfrm>
            <a:off x="2181866" y="5965341"/>
            <a:ext cx="2439825" cy="2685795"/>
          </a:xfrm>
          <a:prstGeom prst="roundRect">
            <a:avLst>
              <a:gd name="adj" fmla="val 2682"/>
            </a:avLst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DF18C0D-093D-1610-6647-59424D254616}"/>
              </a:ext>
            </a:extLst>
          </p:cNvPr>
          <p:cNvSpPr/>
          <p:nvPr/>
        </p:nvSpPr>
        <p:spPr>
          <a:xfrm>
            <a:off x="2181866" y="6515100"/>
            <a:ext cx="2412706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en-US" sz="1400" dirty="0">
                <a:solidFill>
                  <a:srgbClr val="1D1D1D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22FD740-4048-2EFF-D7BF-8328D0687AB5}"/>
              </a:ext>
            </a:extLst>
          </p:cNvPr>
          <p:cNvSpPr/>
          <p:nvPr/>
        </p:nvSpPr>
        <p:spPr>
          <a:xfrm>
            <a:off x="2195423" y="6134922"/>
            <a:ext cx="241270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da-DK" dirty="0">
                <a:solidFill>
                  <a:srgbClr val="1D1D1D"/>
                </a:solidFill>
                <a:latin typeface="Barlow Medium" panose="00000600000000000000" pitchFamily="2" charset="0"/>
              </a:rPr>
              <a:t>Titel</a:t>
            </a:r>
            <a:endParaRPr lang="en-US" dirty="0">
              <a:solidFill>
                <a:srgbClr val="1D1D1D"/>
              </a:solidFill>
              <a:latin typeface="Barlow Medium" panose="00000600000000000000" pitchFamily="2" charset="0"/>
            </a:endParaRPr>
          </a:p>
        </p:txBody>
      </p:sp>
      <p:sp>
        <p:nvSpPr>
          <p:cNvPr id="40" name="Rektangel: afrundede hjørner 39">
            <a:extLst>
              <a:ext uri="{FF2B5EF4-FFF2-40B4-BE49-F238E27FC236}">
                <a16:creationId xmlns:a16="http://schemas.microsoft.com/office/drawing/2014/main" id="{DABBB431-4223-D229-A23E-3CC00182405B}"/>
              </a:ext>
            </a:extLst>
          </p:cNvPr>
          <p:cNvSpPr/>
          <p:nvPr/>
        </p:nvSpPr>
        <p:spPr>
          <a:xfrm>
            <a:off x="4977744" y="5331765"/>
            <a:ext cx="2439825" cy="501769"/>
          </a:xfrm>
          <a:prstGeom prst="roundRect">
            <a:avLst/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46" name="Rektangel: afrundede hjørner 45">
            <a:extLst>
              <a:ext uri="{FF2B5EF4-FFF2-40B4-BE49-F238E27FC236}">
                <a16:creationId xmlns:a16="http://schemas.microsoft.com/office/drawing/2014/main" id="{E3D24F90-459F-7001-9082-F40F6660E20A}"/>
              </a:ext>
            </a:extLst>
          </p:cNvPr>
          <p:cNvSpPr/>
          <p:nvPr/>
        </p:nvSpPr>
        <p:spPr>
          <a:xfrm>
            <a:off x="7787181" y="5331765"/>
            <a:ext cx="2439825" cy="501769"/>
          </a:xfrm>
          <a:prstGeom prst="roundRect">
            <a:avLst/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52" name="Rektangel: afrundede hjørner 51">
            <a:extLst>
              <a:ext uri="{FF2B5EF4-FFF2-40B4-BE49-F238E27FC236}">
                <a16:creationId xmlns:a16="http://schemas.microsoft.com/office/drawing/2014/main" id="{F6F0C9F0-56D6-735C-F8B5-85AA47DCA933}"/>
              </a:ext>
            </a:extLst>
          </p:cNvPr>
          <p:cNvSpPr/>
          <p:nvPr/>
        </p:nvSpPr>
        <p:spPr>
          <a:xfrm>
            <a:off x="10583054" y="5333968"/>
            <a:ext cx="2439825" cy="501769"/>
          </a:xfrm>
          <a:prstGeom prst="roundRect">
            <a:avLst/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58" name="Rektangel: afrundede hjørner 57">
            <a:extLst>
              <a:ext uri="{FF2B5EF4-FFF2-40B4-BE49-F238E27FC236}">
                <a16:creationId xmlns:a16="http://schemas.microsoft.com/office/drawing/2014/main" id="{21281D8E-E8BE-FD41-CBA7-AADFACD22D60}"/>
              </a:ext>
            </a:extLst>
          </p:cNvPr>
          <p:cNvSpPr/>
          <p:nvPr/>
        </p:nvSpPr>
        <p:spPr>
          <a:xfrm>
            <a:off x="13378927" y="5327786"/>
            <a:ext cx="2439825" cy="501769"/>
          </a:xfrm>
          <a:prstGeom prst="roundRect">
            <a:avLst/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cxnSp>
        <p:nvCxnSpPr>
          <p:cNvPr id="64" name="Lige pilforbindelse 63">
            <a:extLst>
              <a:ext uri="{FF2B5EF4-FFF2-40B4-BE49-F238E27FC236}">
                <a16:creationId xmlns:a16="http://schemas.microsoft.com/office/drawing/2014/main" id="{B474818C-FA04-2304-97FE-92A13792DB64}"/>
              </a:ext>
            </a:extLst>
          </p:cNvPr>
          <p:cNvCxnSpPr>
            <a:stCxn id="22" idx="4"/>
          </p:cNvCxnSpPr>
          <p:nvPr/>
        </p:nvCxnSpPr>
        <p:spPr>
          <a:xfrm>
            <a:off x="6195642" y="4640069"/>
            <a:ext cx="2016" cy="691695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309B2A87-7E5F-CBB7-77A0-8B5761D2194C}"/>
              </a:ext>
            </a:extLst>
          </p:cNvPr>
          <p:cNvCxnSpPr>
            <a:stCxn id="19" idx="4"/>
          </p:cNvCxnSpPr>
          <p:nvPr/>
        </p:nvCxnSpPr>
        <p:spPr>
          <a:xfrm>
            <a:off x="3400411" y="4633743"/>
            <a:ext cx="1368" cy="694044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8A5FF881-F4E9-AD94-EB67-A1C0FE531A9B}"/>
              </a:ext>
            </a:extLst>
          </p:cNvPr>
          <p:cNvCxnSpPr>
            <a:stCxn id="26" idx="4"/>
          </p:cNvCxnSpPr>
          <p:nvPr/>
        </p:nvCxnSpPr>
        <p:spPr>
          <a:xfrm>
            <a:off x="9007093" y="4633743"/>
            <a:ext cx="0" cy="698023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FF13BCFF-B9B2-E8E7-1344-7220B6E48A8B}"/>
              </a:ext>
            </a:extLst>
          </p:cNvPr>
          <p:cNvCxnSpPr>
            <a:stCxn id="29" idx="4"/>
          </p:cNvCxnSpPr>
          <p:nvPr/>
        </p:nvCxnSpPr>
        <p:spPr>
          <a:xfrm flipH="1">
            <a:off x="11802967" y="4633742"/>
            <a:ext cx="4198" cy="70022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Lige forbindelse 67">
            <a:extLst>
              <a:ext uri="{FF2B5EF4-FFF2-40B4-BE49-F238E27FC236}">
                <a16:creationId xmlns:a16="http://schemas.microsoft.com/office/drawing/2014/main" id="{1595E1F7-B525-A8D4-29B6-E17A7B283DDF}"/>
              </a:ext>
            </a:extLst>
          </p:cNvPr>
          <p:cNvCxnSpPr>
            <a:stCxn id="32" idx="4"/>
          </p:cNvCxnSpPr>
          <p:nvPr/>
        </p:nvCxnSpPr>
        <p:spPr>
          <a:xfrm flipH="1">
            <a:off x="14598840" y="4633743"/>
            <a:ext cx="3901" cy="694044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extBox 11">
            <a:extLst>
              <a:ext uri="{FF2B5EF4-FFF2-40B4-BE49-F238E27FC236}">
                <a16:creationId xmlns:a16="http://schemas.microsoft.com/office/drawing/2014/main" id="{B59F5904-F744-60E5-667D-2C20F327B37C}"/>
              </a:ext>
            </a:extLst>
          </p:cNvPr>
          <p:cNvSpPr txBox="1"/>
          <p:nvPr/>
        </p:nvSpPr>
        <p:spPr>
          <a:xfrm>
            <a:off x="3134271" y="3539074"/>
            <a:ext cx="534194" cy="92333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da-DK" sz="6000" b="1" spc="365" dirty="0">
                <a:solidFill>
                  <a:srgbClr val="1D1D1D"/>
                </a:solidFill>
                <a:latin typeface="Barlow Black" panose="00000A00000000000000" pitchFamily="2" charset="0"/>
              </a:rPr>
              <a:t>1</a:t>
            </a:r>
            <a:endParaRPr lang="en-US" sz="6000" b="1" spc="365" dirty="0">
              <a:solidFill>
                <a:srgbClr val="1D1D1D"/>
              </a:solidFill>
              <a:latin typeface="Barlow Black" panose="00000A00000000000000" pitchFamily="2" charset="0"/>
            </a:endParaRP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DB43C1C8-403E-E5C2-C370-8CC2A3E4E110}"/>
              </a:ext>
            </a:extLst>
          </p:cNvPr>
          <p:cNvSpPr txBox="1"/>
          <p:nvPr/>
        </p:nvSpPr>
        <p:spPr>
          <a:xfrm>
            <a:off x="5936656" y="3514042"/>
            <a:ext cx="534194" cy="92333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da-DK" sz="6000" b="1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</a:t>
            </a:r>
            <a:endParaRPr lang="en-US" sz="6000" b="1" spc="365" dirty="0">
              <a:solidFill>
                <a:srgbClr val="1D1D1D"/>
              </a:solidFill>
              <a:latin typeface="Barlow Black" panose="00000A00000000000000" pitchFamily="2" charset="0"/>
            </a:endParaRP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C501538B-7113-6B76-D529-F2317D7FC644}"/>
              </a:ext>
            </a:extLst>
          </p:cNvPr>
          <p:cNvSpPr txBox="1"/>
          <p:nvPr/>
        </p:nvSpPr>
        <p:spPr>
          <a:xfrm>
            <a:off x="8739993" y="3539074"/>
            <a:ext cx="534194" cy="92333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da-DK" sz="6000" b="1" spc="365" dirty="0">
                <a:solidFill>
                  <a:srgbClr val="1D1D1D"/>
                </a:solidFill>
                <a:latin typeface="Barlow Black" panose="00000A00000000000000" pitchFamily="2" charset="0"/>
              </a:rPr>
              <a:t>3</a:t>
            </a:r>
            <a:endParaRPr lang="en-US" sz="6000" b="1" spc="365" dirty="0">
              <a:solidFill>
                <a:srgbClr val="1D1D1D"/>
              </a:solidFill>
              <a:latin typeface="Barlow Black" panose="00000A00000000000000" pitchFamily="2" charset="0"/>
            </a:endParaRPr>
          </a:p>
        </p:txBody>
      </p:sp>
      <p:sp>
        <p:nvSpPr>
          <p:cNvPr id="72" name="TextBox 11">
            <a:extLst>
              <a:ext uri="{FF2B5EF4-FFF2-40B4-BE49-F238E27FC236}">
                <a16:creationId xmlns:a16="http://schemas.microsoft.com/office/drawing/2014/main" id="{657B3A85-F624-CB33-EF86-C406E6FA3355}"/>
              </a:ext>
            </a:extLst>
          </p:cNvPr>
          <p:cNvSpPr txBox="1"/>
          <p:nvPr/>
        </p:nvSpPr>
        <p:spPr>
          <a:xfrm>
            <a:off x="11535866" y="3539074"/>
            <a:ext cx="534194" cy="92333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da-DK" sz="6000" b="1" spc="365" dirty="0">
                <a:solidFill>
                  <a:srgbClr val="1D1D1D"/>
                </a:solidFill>
                <a:latin typeface="Barlow Black" panose="00000A00000000000000" pitchFamily="2" charset="0"/>
              </a:rPr>
              <a:t>4</a:t>
            </a:r>
            <a:endParaRPr lang="en-US" sz="6000" b="1" spc="365" dirty="0">
              <a:solidFill>
                <a:srgbClr val="1D1D1D"/>
              </a:solidFill>
              <a:latin typeface="Barlow Black" panose="00000A00000000000000" pitchFamily="2" charset="0"/>
            </a:endParaRPr>
          </a:p>
        </p:txBody>
      </p:sp>
      <p:sp>
        <p:nvSpPr>
          <p:cNvPr id="73" name="TextBox 11">
            <a:extLst>
              <a:ext uri="{FF2B5EF4-FFF2-40B4-BE49-F238E27FC236}">
                <a16:creationId xmlns:a16="http://schemas.microsoft.com/office/drawing/2014/main" id="{0BC56867-8A47-8CA6-ED5D-E125AA4803B2}"/>
              </a:ext>
            </a:extLst>
          </p:cNvPr>
          <p:cNvSpPr txBox="1"/>
          <p:nvPr/>
        </p:nvSpPr>
        <p:spPr>
          <a:xfrm>
            <a:off x="14331739" y="3539073"/>
            <a:ext cx="534194" cy="92333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da-DK" sz="6000" b="1" spc="365" dirty="0">
                <a:solidFill>
                  <a:srgbClr val="1D1D1D"/>
                </a:solidFill>
                <a:latin typeface="Barlow Black" panose="00000A00000000000000" pitchFamily="2" charset="0"/>
              </a:rPr>
              <a:t>5</a:t>
            </a:r>
            <a:endParaRPr lang="en-US" sz="6000" b="1" spc="365" dirty="0">
              <a:solidFill>
                <a:srgbClr val="1D1D1D"/>
              </a:solidFill>
              <a:latin typeface="Barlow Black" panose="00000A00000000000000" pitchFamily="2" charset="0"/>
            </a:endParaRPr>
          </a:p>
        </p:txBody>
      </p:sp>
      <p:sp>
        <p:nvSpPr>
          <p:cNvPr id="83" name="TextBox 11">
            <a:extLst>
              <a:ext uri="{FF2B5EF4-FFF2-40B4-BE49-F238E27FC236}">
                <a16:creationId xmlns:a16="http://schemas.microsoft.com/office/drawing/2014/main" id="{A7A36A39-269A-00F5-FE36-863277764342}"/>
              </a:ext>
            </a:extLst>
          </p:cNvPr>
          <p:cNvSpPr txBox="1"/>
          <p:nvPr/>
        </p:nvSpPr>
        <p:spPr>
          <a:xfrm>
            <a:off x="5130229" y="5413387"/>
            <a:ext cx="214704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2100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202X</a:t>
            </a:r>
          </a:p>
        </p:txBody>
      </p:sp>
      <p:sp>
        <p:nvSpPr>
          <p:cNvPr id="84" name="TextBox 11">
            <a:extLst>
              <a:ext uri="{FF2B5EF4-FFF2-40B4-BE49-F238E27FC236}">
                <a16:creationId xmlns:a16="http://schemas.microsoft.com/office/drawing/2014/main" id="{203D303C-3FC7-3BBC-3102-8FACF51AA9C4}"/>
              </a:ext>
            </a:extLst>
          </p:cNvPr>
          <p:cNvSpPr txBox="1"/>
          <p:nvPr/>
        </p:nvSpPr>
        <p:spPr>
          <a:xfrm>
            <a:off x="7933566" y="5415618"/>
            <a:ext cx="214704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2100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202X</a:t>
            </a:r>
          </a:p>
        </p:txBody>
      </p:sp>
      <p:sp>
        <p:nvSpPr>
          <p:cNvPr id="85" name="TextBox 11">
            <a:extLst>
              <a:ext uri="{FF2B5EF4-FFF2-40B4-BE49-F238E27FC236}">
                <a16:creationId xmlns:a16="http://schemas.microsoft.com/office/drawing/2014/main" id="{99859D64-E220-CF47-A078-53279D425BBE}"/>
              </a:ext>
            </a:extLst>
          </p:cNvPr>
          <p:cNvSpPr txBox="1"/>
          <p:nvPr/>
        </p:nvSpPr>
        <p:spPr>
          <a:xfrm>
            <a:off x="10725244" y="5418431"/>
            <a:ext cx="214704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2100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202X</a:t>
            </a:r>
          </a:p>
        </p:txBody>
      </p:sp>
      <p:sp>
        <p:nvSpPr>
          <p:cNvPr id="86" name="TextBox 11">
            <a:extLst>
              <a:ext uri="{FF2B5EF4-FFF2-40B4-BE49-F238E27FC236}">
                <a16:creationId xmlns:a16="http://schemas.microsoft.com/office/drawing/2014/main" id="{E229B22D-113E-9E5C-5441-E2B3D2A44AC1}"/>
              </a:ext>
            </a:extLst>
          </p:cNvPr>
          <p:cNvSpPr txBox="1"/>
          <p:nvPr/>
        </p:nvSpPr>
        <p:spPr>
          <a:xfrm>
            <a:off x="13529216" y="5428071"/>
            <a:ext cx="214704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2100" spc="365" dirty="0">
                <a:solidFill>
                  <a:srgbClr val="1D1D1D"/>
                </a:solidFill>
                <a:latin typeface="Barlow Black" panose="00000A00000000000000" pitchFamily="2" charset="0"/>
              </a:rPr>
              <a:t>202X</a:t>
            </a:r>
          </a:p>
        </p:txBody>
      </p:sp>
      <p:sp>
        <p:nvSpPr>
          <p:cNvPr id="87" name="Rektangel: afrundede hjørner 86">
            <a:extLst>
              <a:ext uri="{FF2B5EF4-FFF2-40B4-BE49-F238E27FC236}">
                <a16:creationId xmlns:a16="http://schemas.microsoft.com/office/drawing/2014/main" id="{BEEBF4BA-6477-141F-4433-BD4C5B32D5BC}"/>
              </a:ext>
            </a:extLst>
          </p:cNvPr>
          <p:cNvSpPr/>
          <p:nvPr/>
        </p:nvSpPr>
        <p:spPr>
          <a:xfrm>
            <a:off x="4975729" y="5965711"/>
            <a:ext cx="2439825" cy="2685795"/>
          </a:xfrm>
          <a:prstGeom prst="roundRect">
            <a:avLst>
              <a:gd name="adj" fmla="val 2682"/>
            </a:avLst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40197E20-752D-BB10-148F-DBE1502AE934}"/>
              </a:ext>
            </a:extLst>
          </p:cNvPr>
          <p:cNvSpPr/>
          <p:nvPr/>
        </p:nvSpPr>
        <p:spPr>
          <a:xfrm>
            <a:off x="4975729" y="6515470"/>
            <a:ext cx="2412706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en-US" sz="1400" dirty="0">
                <a:solidFill>
                  <a:srgbClr val="1D1D1D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D00D9E2-FA13-3420-F4AD-2FA958D30C3B}"/>
              </a:ext>
            </a:extLst>
          </p:cNvPr>
          <p:cNvSpPr/>
          <p:nvPr/>
        </p:nvSpPr>
        <p:spPr>
          <a:xfrm>
            <a:off x="4989286" y="6135292"/>
            <a:ext cx="241270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da-DK" dirty="0">
                <a:solidFill>
                  <a:srgbClr val="1D1D1D"/>
                </a:solidFill>
                <a:latin typeface="Barlow Medium" panose="00000600000000000000" pitchFamily="2" charset="0"/>
              </a:rPr>
              <a:t>Titel</a:t>
            </a:r>
            <a:endParaRPr lang="en-US" dirty="0">
              <a:solidFill>
                <a:srgbClr val="1D1D1D"/>
              </a:solidFill>
              <a:latin typeface="Barlow Medium" panose="00000600000000000000" pitchFamily="2" charset="0"/>
            </a:endParaRPr>
          </a:p>
        </p:txBody>
      </p:sp>
      <p:sp>
        <p:nvSpPr>
          <p:cNvPr id="90" name="Rektangel: afrundede hjørner 89">
            <a:extLst>
              <a:ext uri="{FF2B5EF4-FFF2-40B4-BE49-F238E27FC236}">
                <a16:creationId xmlns:a16="http://schemas.microsoft.com/office/drawing/2014/main" id="{A0375FE0-0775-4EEF-135A-14AAAD95FB32}"/>
              </a:ext>
            </a:extLst>
          </p:cNvPr>
          <p:cNvSpPr/>
          <p:nvPr/>
        </p:nvSpPr>
        <p:spPr>
          <a:xfrm>
            <a:off x="7780396" y="5965341"/>
            <a:ext cx="2439825" cy="2685795"/>
          </a:xfrm>
          <a:prstGeom prst="roundRect">
            <a:avLst>
              <a:gd name="adj" fmla="val 2682"/>
            </a:avLst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D3BAD83C-B1D7-6033-FB13-A057F69FDD86}"/>
              </a:ext>
            </a:extLst>
          </p:cNvPr>
          <p:cNvSpPr/>
          <p:nvPr/>
        </p:nvSpPr>
        <p:spPr>
          <a:xfrm>
            <a:off x="7780396" y="6515100"/>
            <a:ext cx="2412706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en-US" sz="1400" dirty="0">
                <a:solidFill>
                  <a:srgbClr val="1D1D1D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E31BF7BE-F3A8-F1CC-D8E6-3363B2AA70FF}"/>
              </a:ext>
            </a:extLst>
          </p:cNvPr>
          <p:cNvSpPr/>
          <p:nvPr/>
        </p:nvSpPr>
        <p:spPr>
          <a:xfrm>
            <a:off x="7793953" y="6134922"/>
            <a:ext cx="241270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da-DK" dirty="0">
                <a:solidFill>
                  <a:srgbClr val="1D1D1D"/>
                </a:solidFill>
                <a:latin typeface="Barlow Medium" panose="00000600000000000000" pitchFamily="2" charset="0"/>
              </a:rPr>
              <a:t>Titel</a:t>
            </a:r>
            <a:endParaRPr lang="en-US" dirty="0">
              <a:solidFill>
                <a:srgbClr val="1D1D1D"/>
              </a:solidFill>
              <a:latin typeface="Barlow Medium" panose="00000600000000000000" pitchFamily="2" charset="0"/>
            </a:endParaRPr>
          </a:p>
        </p:txBody>
      </p:sp>
      <p:sp>
        <p:nvSpPr>
          <p:cNvPr id="93" name="Rektangel: afrundede hjørner 92">
            <a:extLst>
              <a:ext uri="{FF2B5EF4-FFF2-40B4-BE49-F238E27FC236}">
                <a16:creationId xmlns:a16="http://schemas.microsoft.com/office/drawing/2014/main" id="{03743A1B-ECE4-4B4B-2872-BAAC84C95B40}"/>
              </a:ext>
            </a:extLst>
          </p:cNvPr>
          <p:cNvSpPr/>
          <p:nvPr/>
        </p:nvSpPr>
        <p:spPr>
          <a:xfrm>
            <a:off x="10583054" y="5965341"/>
            <a:ext cx="2439825" cy="2685795"/>
          </a:xfrm>
          <a:prstGeom prst="roundRect">
            <a:avLst>
              <a:gd name="adj" fmla="val 2682"/>
            </a:avLst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8FA2F790-9C1E-51F1-19A5-7CB96DEDE04C}"/>
              </a:ext>
            </a:extLst>
          </p:cNvPr>
          <p:cNvSpPr/>
          <p:nvPr/>
        </p:nvSpPr>
        <p:spPr>
          <a:xfrm>
            <a:off x="10583054" y="6515100"/>
            <a:ext cx="2412706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en-US" sz="1400" dirty="0">
                <a:solidFill>
                  <a:srgbClr val="1D1D1D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453C1D1A-E068-0150-557C-65F0DBBB78BA}"/>
              </a:ext>
            </a:extLst>
          </p:cNvPr>
          <p:cNvSpPr/>
          <p:nvPr/>
        </p:nvSpPr>
        <p:spPr>
          <a:xfrm>
            <a:off x="10596611" y="6134922"/>
            <a:ext cx="241270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da-DK" dirty="0">
                <a:solidFill>
                  <a:srgbClr val="1D1D1D"/>
                </a:solidFill>
                <a:latin typeface="Barlow Medium" panose="00000600000000000000" pitchFamily="2" charset="0"/>
              </a:rPr>
              <a:t>Titel</a:t>
            </a:r>
            <a:endParaRPr lang="en-US" dirty="0">
              <a:solidFill>
                <a:srgbClr val="1D1D1D"/>
              </a:solidFill>
              <a:latin typeface="Barlow Medium" panose="00000600000000000000" pitchFamily="2" charset="0"/>
            </a:endParaRPr>
          </a:p>
        </p:txBody>
      </p:sp>
      <p:sp>
        <p:nvSpPr>
          <p:cNvPr id="96" name="Rektangel: afrundede hjørner 95">
            <a:extLst>
              <a:ext uri="{FF2B5EF4-FFF2-40B4-BE49-F238E27FC236}">
                <a16:creationId xmlns:a16="http://schemas.microsoft.com/office/drawing/2014/main" id="{7F591B1A-CAA8-8E23-F5CF-1FA95768A3DD}"/>
              </a:ext>
            </a:extLst>
          </p:cNvPr>
          <p:cNvSpPr/>
          <p:nvPr/>
        </p:nvSpPr>
        <p:spPr>
          <a:xfrm>
            <a:off x="13378926" y="5965341"/>
            <a:ext cx="2439825" cy="2685795"/>
          </a:xfrm>
          <a:prstGeom prst="roundRect">
            <a:avLst>
              <a:gd name="adj" fmla="val 2682"/>
            </a:avLst>
          </a:prstGeom>
          <a:solidFill>
            <a:srgbClr val="ADC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da-DK">
              <a:solidFill>
                <a:srgbClr val="1D1D1D"/>
              </a:solidFill>
              <a:latin typeface="Calibri"/>
            </a:endParaRP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2A173197-14A8-3C71-FF7E-7285E9F8C3D1}"/>
              </a:ext>
            </a:extLst>
          </p:cNvPr>
          <p:cNvSpPr/>
          <p:nvPr/>
        </p:nvSpPr>
        <p:spPr>
          <a:xfrm>
            <a:off x="13378926" y="6515100"/>
            <a:ext cx="2412706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en-US" sz="1400" dirty="0">
                <a:solidFill>
                  <a:srgbClr val="1D1D1D"/>
                </a:solidFill>
                <a:latin typeface="Barlow" panose="00000500000000000000" pitchFamily="2" charset="0"/>
              </a:rPr>
              <a:t>Description..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B6EE9C1C-8CC8-7648-30EF-1477142BC21B}"/>
              </a:ext>
            </a:extLst>
          </p:cNvPr>
          <p:cNvSpPr/>
          <p:nvPr/>
        </p:nvSpPr>
        <p:spPr>
          <a:xfrm>
            <a:off x="13392483" y="6134922"/>
            <a:ext cx="241270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5">
              <a:lnSpc>
                <a:spcPts val="1700"/>
              </a:lnSpc>
            </a:pPr>
            <a:r>
              <a:rPr lang="da-DK" dirty="0">
                <a:solidFill>
                  <a:srgbClr val="1D1D1D"/>
                </a:solidFill>
                <a:latin typeface="Barlow Medium" panose="00000600000000000000" pitchFamily="2" charset="0"/>
              </a:rPr>
              <a:t>Titel</a:t>
            </a:r>
            <a:endParaRPr lang="en-US" dirty="0">
              <a:solidFill>
                <a:srgbClr val="1D1D1D"/>
              </a:solidFill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457700"/>
            <a:ext cx="18288000" cy="5829301"/>
          </a:xfrm>
          <a:prstGeom prst="rect">
            <a:avLst/>
          </a:prstGeom>
          <a:solidFill>
            <a:srgbClr val="1D1D1D"/>
          </a:solidFill>
        </p:spPr>
        <p:txBody>
          <a:bodyPr/>
          <a:lstStyle/>
          <a:p>
            <a:endParaRPr lang="da-DK"/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C780A412-0069-C0B8-FAE0-B63936E1CB13}"/>
              </a:ext>
            </a:extLst>
          </p:cNvPr>
          <p:cNvSpPr txBox="1"/>
          <p:nvPr/>
        </p:nvSpPr>
        <p:spPr>
          <a:xfrm>
            <a:off x="1138646" y="1586369"/>
            <a:ext cx="347036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1D1D1D"/>
                </a:solidFill>
                <a:latin typeface="Barlow Black" panose="00000A00000000000000" pitchFamily="2" charset="0"/>
              </a:rPr>
              <a:t>THE TEAM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49633A0-EC8A-E362-4D14-ADC0091C17D1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82B7AFA2-FE53-49B5-E659-9A72D72E6709}"/>
              </a:ext>
            </a:extLst>
          </p:cNvPr>
          <p:cNvSpPr txBox="1"/>
          <p:nvPr/>
        </p:nvSpPr>
        <p:spPr>
          <a:xfrm>
            <a:off x="1350074" y="5153449"/>
            <a:ext cx="31160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</a:rPr>
              <a:t>Name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44C84E17-B0CF-A043-25F0-D6FBA606C175}"/>
              </a:ext>
            </a:extLst>
          </p:cNvPr>
          <p:cNvSpPr txBox="1"/>
          <p:nvPr/>
        </p:nvSpPr>
        <p:spPr>
          <a:xfrm>
            <a:off x="1357679" y="5617562"/>
            <a:ext cx="3116073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1400" b="1" dirty="0">
                <a:solidFill>
                  <a:schemeClr val="bg1"/>
                </a:solidFill>
                <a:latin typeface="Barlow" panose="00000500000000000000" pitchFamily="2" charset="0"/>
              </a:rPr>
              <a:t>Position</a:t>
            </a:r>
          </a:p>
          <a:p>
            <a:pPr algn="ctr" defTabSz="914445"/>
            <a:r>
              <a:rPr lang="en-US" sz="1400" dirty="0">
                <a:solidFill>
                  <a:schemeClr val="bg1"/>
                </a:solidFill>
                <a:latin typeface="Barlow" panose="00000500000000000000" pitchFamily="2" charset="0"/>
              </a:rPr>
              <a:t>Department of ..</a:t>
            </a:r>
          </a:p>
          <a:p>
            <a:pPr algn="ctr" defTabSz="914445"/>
            <a:r>
              <a:rPr lang="en-US" sz="1100" dirty="0">
                <a:solidFill>
                  <a:schemeClr val="bg1"/>
                </a:solidFill>
                <a:latin typeface="Barlow" panose="00000500000000000000" pitchFamily="2" charset="0"/>
              </a:rPr>
              <a:t>Aalborg University</a:t>
            </a: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6B763A8-FC7E-9848-ECA7-B2A65CF9CE65}"/>
              </a:ext>
            </a:extLst>
          </p:cNvPr>
          <p:cNvSpPr txBox="1"/>
          <p:nvPr/>
        </p:nvSpPr>
        <p:spPr>
          <a:xfrm>
            <a:off x="1357679" y="6429203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About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6C1B88D3-DC3C-7908-ABFD-985175EBDA19}"/>
              </a:ext>
            </a:extLst>
          </p:cNvPr>
          <p:cNvSpPr txBox="1"/>
          <p:nvPr/>
        </p:nvSpPr>
        <p:spPr>
          <a:xfrm>
            <a:off x="1357679" y="7804368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Expert in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F8099AF7-2EEB-B0E9-3FF5-BC4932262D43}"/>
              </a:ext>
            </a:extLst>
          </p:cNvPr>
          <p:cNvSpPr txBox="1"/>
          <p:nvPr/>
        </p:nvSpPr>
        <p:spPr>
          <a:xfrm>
            <a:off x="1360036" y="8625535"/>
            <a:ext cx="31236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Role in project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41" name="Rektangel: afrundede hjørner 40">
            <a:extLst>
              <a:ext uri="{FF2B5EF4-FFF2-40B4-BE49-F238E27FC236}">
                <a16:creationId xmlns:a16="http://schemas.microsoft.com/office/drawing/2014/main" id="{716E7116-4799-152E-63FD-B15D358299F7}"/>
              </a:ext>
            </a:extLst>
          </p:cNvPr>
          <p:cNvSpPr/>
          <p:nvPr/>
        </p:nvSpPr>
        <p:spPr>
          <a:xfrm>
            <a:off x="1688911" y="2781300"/>
            <a:ext cx="2438400" cy="2219749"/>
          </a:xfrm>
          <a:prstGeom prst="roundRect">
            <a:avLst>
              <a:gd name="adj" fmla="val 10102"/>
            </a:avLst>
          </a:prstGeom>
          <a:solidFill>
            <a:srgbClr val="ADC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Place a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photo</a:t>
            </a:r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here</a:t>
            </a:r>
          </a:p>
        </p:txBody>
      </p: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39E72C5F-5BF1-A9BB-3783-BCDE4486D029}"/>
              </a:ext>
            </a:extLst>
          </p:cNvPr>
          <p:cNvCxnSpPr>
            <a:cxnSpLocks/>
          </p:cNvCxnSpPr>
          <p:nvPr/>
        </p:nvCxnSpPr>
        <p:spPr>
          <a:xfrm>
            <a:off x="4928499" y="5229649"/>
            <a:ext cx="0" cy="410377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2">
            <a:extLst>
              <a:ext uri="{FF2B5EF4-FFF2-40B4-BE49-F238E27FC236}">
                <a16:creationId xmlns:a16="http://schemas.microsoft.com/office/drawing/2014/main" id="{E22D967A-9CA3-E2EF-A2A8-190C5758F466}"/>
              </a:ext>
            </a:extLst>
          </p:cNvPr>
          <p:cNvSpPr txBox="1"/>
          <p:nvPr/>
        </p:nvSpPr>
        <p:spPr>
          <a:xfrm>
            <a:off x="5528563" y="5153449"/>
            <a:ext cx="31160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</a:rPr>
              <a:t>Name</a:t>
            </a:r>
          </a:p>
        </p:txBody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id="{32EC476D-0676-B5F8-86C5-E18735D3AC1E}"/>
              </a:ext>
            </a:extLst>
          </p:cNvPr>
          <p:cNvSpPr txBox="1"/>
          <p:nvPr/>
        </p:nvSpPr>
        <p:spPr>
          <a:xfrm>
            <a:off x="5536168" y="5617562"/>
            <a:ext cx="3116073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1400" b="1" dirty="0">
                <a:solidFill>
                  <a:schemeClr val="bg1"/>
                </a:solidFill>
                <a:latin typeface="Barlow" panose="00000500000000000000" pitchFamily="2" charset="0"/>
              </a:rPr>
              <a:t>Position</a:t>
            </a:r>
          </a:p>
          <a:p>
            <a:pPr algn="ctr" defTabSz="914445"/>
            <a:r>
              <a:rPr lang="en-US" sz="1400" dirty="0">
                <a:solidFill>
                  <a:schemeClr val="bg1"/>
                </a:solidFill>
                <a:latin typeface="Barlow" panose="00000500000000000000" pitchFamily="2" charset="0"/>
              </a:rPr>
              <a:t>Department of ..</a:t>
            </a:r>
          </a:p>
          <a:p>
            <a:pPr algn="ctr" defTabSz="914445"/>
            <a:r>
              <a:rPr lang="en-US" sz="1100" dirty="0">
                <a:solidFill>
                  <a:schemeClr val="bg1"/>
                </a:solidFill>
                <a:latin typeface="Barlow" panose="00000500000000000000" pitchFamily="2" charset="0"/>
              </a:rPr>
              <a:t>Aalborg University</a:t>
            </a:r>
          </a:p>
        </p:txBody>
      </p:sp>
      <p:sp>
        <p:nvSpPr>
          <p:cNvPr id="48" name="TextBox 39">
            <a:extLst>
              <a:ext uri="{FF2B5EF4-FFF2-40B4-BE49-F238E27FC236}">
                <a16:creationId xmlns:a16="http://schemas.microsoft.com/office/drawing/2014/main" id="{BDFBCC0E-8C31-0599-B579-FE05A10B7ABA}"/>
              </a:ext>
            </a:extLst>
          </p:cNvPr>
          <p:cNvSpPr txBox="1"/>
          <p:nvPr/>
        </p:nvSpPr>
        <p:spPr>
          <a:xfrm>
            <a:off x="5536168" y="6429203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About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</a:p>
        </p:txBody>
      </p:sp>
      <p:sp>
        <p:nvSpPr>
          <p:cNvPr id="49" name="TextBox 36">
            <a:extLst>
              <a:ext uri="{FF2B5EF4-FFF2-40B4-BE49-F238E27FC236}">
                <a16:creationId xmlns:a16="http://schemas.microsoft.com/office/drawing/2014/main" id="{901D6F2C-7B4D-922A-4A28-648AB25AC8CA}"/>
              </a:ext>
            </a:extLst>
          </p:cNvPr>
          <p:cNvSpPr txBox="1"/>
          <p:nvPr/>
        </p:nvSpPr>
        <p:spPr>
          <a:xfrm>
            <a:off x="5536168" y="7804368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Expert in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50" name="TextBox 37">
            <a:extLst>
              <a:ext uri="{FF2B5EF4-FFF2-40B4-BE49-F238E27FC236}">
                <a16:creationId xmlns:a16="http://schemas.microsoft.com/office/drawing/2014/main" id="{850B9499-3203-6913-6303-CADF805026CA}"/>
              </a:ext>
            </a:extLst>
          </p:cNvPr>
          <p:cNvSpPr txBox="1"/>
          <p:nvPr/>
        </p:nvSpPr>
        <p:spPr>
          <a:xfrm>
            <a:off x="5538525" y="8625535"/>
            <a:ext cx="31236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Role in project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51" name="Rektangel: afrundede hjørner 50">
            <a:extLst>
              <a:ext uri="{FF2B5EF4-FFF2-40B4-BE49-F238E27FC236}">
                <a16:creationId xmlns:a16="http://schemas.microsoft.com/office/drawing/2014/main" id="{DEEB5840-B116-3673-3F93-51D96B121766}"/>
              </a:ext>
            </a:extLst>
          </p:cNvPr>
          <p:cNvSpPr/>
          <p:nvPr/>
        </p:nvSpPr>
        <p:spPr>
          <a:xfrm>
            <a:off x="5867400" y="2781300"/>
            <a:ext cx="2438400" cy="2219749"/>
          </a:xfrm>
          <a:prstGeom prst="roundRect">
            <a:avLst>
              <a:gd name="adj" fmla="val 10102"/>
            </a:avLst>
          </a:prstGeom>
          <a:solidFill>
            <a:srgbClr val="ADC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Place a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photo</a:t>
            </a:r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here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5A2F5421-F5B2-99A9-EF8F-AA58496C0971}"/>
              </a:ext>
            </a:extLst>
          </p:cNvPr>
          <p:cNvCxnSpPr>
            <a:cxnSpLocks/>
          </p:cNvCxnSpPr>
          <p:nvPr/>
        </p:nvCxnSpPr>
        <p:spPr>
          <a:xfrm>
            <a:off x="9106988" y="5229649"/>
            <a:ext cx="0" cy="410377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2">
            <a:extLst>
              <a:ext uri="{FF2B5EF4-FFF2-40B4-BE49-F238E27FC236}">
                <a16:creationId xmlns:a16="http://schemas.microsoft.com/office/drawing/2014/main" id="{0B4B071E-4A4D-CEA6-A48C-3B3861EFC94F}"/>
              </a:ext>
            </a:extLst>
          </p:cNvPr>
          <p:cNvSpPr txBox="1"/>
          <p:nvPr/>
        </p:nvSpPr>
        <p:spPr>
          <a:xfrm>
            <a:off x="9707052" y="5153449"/>
            <a:ext cx="31160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</a:rPr>
              <a:t>Name</a:t>
            </a: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7C76658D-C55E-87B2-8244-0859CEF91C8B}"/>
              </a:ext>
            </a:extLst>
          </p:cNvPr>
          <p:cNvSpPr txBox="1"/>
          <p:nvPr/>
        </p:nvSpPr>
        <p:spPr>
          <a:xfrm>
            <a:off x="9714657" y="5617562"/>
            <a:ext cx="3116073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1400" b="1" dirty="0">
                <a:solidFill>
                  <a:schemeClr val="bg1"/>
                </a:solidFill>
                <a:latin typeface="Barlow" panose="00000500000000000000" pitchFamily="2" charset="0"/>
              </a:rPr>
              <a:t>Position</a:t>
            </a:r>
          </a:p>
          <a:p>
            <a:pPr algn="ctr" defTabSz="914445"/>
            <a:r>
              <a:rPr lang="en-US" sz="1400" dirty="0">
                <a:solidFill>
                  <a:schemeClr val="bg1"/>
                </a:solidFill>
                <a:latin typeface="Barlow" panose="00000500000000000000" pitchFamily="2" charset="0"/>
              </a:rPr>
              <a:t>Department of ..</a:t>
            </a:r>
          </a:p>
          <a:p>
            <a:pPr algn="ctr" defTabSz="914445"/>
            <a:r>
              <a:rPr lang="en-US" sz="1100" dirty="0">
                <a:solidFill>
                  <a:schemeClr val="bg1"/>
                </a:solidFill>
                <a:latin typeface="Barlow" panose="00000500000000000000" pitchFamily="2" charset="0"/>
              </a:rPr>
              <a:t>Aalborg University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1B2CDB4D-C9F5-1AE2-1EAF-B8BE9F1F84D1}"/>
              </a:ext>
            </a:extLst>
          </p:cNvPr>
          <p:cNvSpPr txBox="1"/>
          <p:nvPr/>
        </p:nvSpPr>
        <p:spPr>
          <a:xfrm>
            <a:off x="9714657" y="6429203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About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584B864C-9984-5D2D-8FDA-D4D9FA2F13F3}"/>
              </a:ext>
            </a:extLst>
          </p:cNvPr>
          <p:cNvSpPr txBox="1"/>
          <p:nvPr/>
        </p:nvSpPr>
        <p:spPr>
          <a:xfrm>
            <a:off x="9714657" y="7804368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Expert in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AC9222AA-000B-1FB7-8DF0-FD83CCCD9D8F}"/>
              </a:ext>
            </a:extLst>
          </p:cNvPr>
          <p:cNvSpPr txBox="1"/>
          <p:nvPr/>
        </p:nvSpPr>
        <p:spPr>
          <a:xfrm>
            <a:off x="9717014" y="8625535"/>
            <a:ext cx="31236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Role in project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58" name="Rektangel: afrundede hjørner 57">
            <a:extLst>
              <a:ext uri="{FF2B5EF4-FFF2-40B4-BE49-F238E27FC236}">
                <a16:creationId xmlns:a16="http://schemas.microsoft.com/office/drawing/2014/main" id="{98546CEB-4825-CDA0-78A1-E254DE1B8609}"/>
              </a:ext>
            </a:extLst>
          </p:cNvPr>
          <p:cNvSpPr/>
          <p:nvPr/>
        </p:nvSpPr>
        <p:spPr>
          <a:xfrm>
            <a:off x="10045889" y="2781300"/>
            <a:ext cx="2438400" cy="2219749"/>
          </a:xfrm>
          <a:prstGeom prst="roundRect">
            <a:avLst>
              <a:gd name="adj" fmla="val 10102"/>
            </a:avLst>
          </a:prstGeom>
          <a:solidFill>
            <a:srgbClr val="ADC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Place a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photo</a:t>
            </a:r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here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44DFA1B6-1DBE-5268-8897-2905D383BDCC}"/>
              </a:ext>
            </a:extLst>
          </p:cNvPr>
          <p:cNvCxnSpPr>
            <a:cxnSpLocks/>
          </p:cNvCxnSpPr>
          <p:nvPr/>
        </p:nvCxnSpPr>
        <p:spPr>
          <a:xfrm>
            <a:off x="13285477" y="5229649"/>
            <a:ext cx="0" cy="410377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32">
            <a:extLst>
              <a:ext uri="{FF2B5EF4-FFF2-40B4-BE49-F238E27FC236}">
                <a16:creationId xmlns:a16="http://schemas.microsoft.com/office/drawing/2014/main" id="{AE52FE93-7AE7-68AC-C114-B9F2960B2BDB}"/>
              </a:ext>
            </a:extLst>
          </p:cNvPr>
          <p:cNvSpPr txBox="1"/>
          <p:nvPr/>
        </p:nvSpPr>
        <p:spPr>
          <a:xfrm>
            <a:off x="13885541" y="5150606"/>
            <a:ext cx="31160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</a:rPr>
              <a:t>Name</a:t>
            </a:r>
          </a:p>
        </p:txBody>
      </p:sp>
      <p:sp>
        <p:nvSpPr>
          <p:cNvPr id="61" name="TextBox 33">
            <a:extLst>
              <a:ext uri="{FF2B5EF4-FFF2-40B4-BE49-F238E27FC236}">
                <a16:creationId xmlns:a16="http://schemas.microsoft.com/office/drawing/2014/main" id="{83817059-4E16-A36C-C3F1-10F86408C422}"/>
              </a:ext>
            </a:extLst>
          </p:cNvPr>
          <p:cNvSpPr txBox="1"/>
          <p:nvPr/>
        </p:nvSpPr>
        <p:spPr>
          <a:xfrm>
            <a:off x="13893146" y="5614719"/>
            <a:ext cx="3116073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1400" b="1" dirty="0">
                <a:solidFill>
                  <a:schemeClr val="bg1"/>
                </a:solidFill>
                <a:latin typeface="Barlow" panose="00000500000000000000" pitchFamily="2" charset="0"/>
              </a:rPr>
              <a:t>Position</a:t>
            </a:r>
          </a:p>
          <a:p>
            <a:pPr algn="ctr" defTabSz="914445"/>
            <a:r>
              <a:rPr lang="en-US" sz="1400" dirty="0">
                <a:solidFill>
                  <a:schemeClr val="bg1"/>
                </a:solidFill>
                <a:latin typeface="Barlow" panose="00000500000000000000" pitchFamily="2" charset="0"/>
              </a:rPr>
              <a:t>Department of ..</a:t>
            </a:r>
          </a:p>
          <a:p>
            <a:pPr algn="ctr" defTabSz="914445"/>
            <a:r>
              <a:rPr lang="en-US" sz="1100" dirty="0">
                <a:solidFill>
                  <a:schemeClr val="bg1"/>
                </a:solidFill>
                <a:latin typeface="Barlow" panose="00000500000000000000" pitchFamily="2" charset="0"/>
              </a:rPr>
              <a:t>Aalborg University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651B7326-559D-CF4D-DC19-D2C7BEE4C8A7}"/>
              </a:ext>
            </a:extLst>
          </p:cNvPr>
          <p:cNvSpPr txBox="1"/>
          <p:nvPr/>
        </p:nvSpPr>
        <p:spPr>
          <a:xfrm>
            <a:off x="13893146" y="6426360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About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7EE6D498-C5B9-D0F7-1B1B-4D91626A258F}"/>
              </a:ext>
            </a:extLst>
          </p:cNvPr>
          <p:cNvSpPr txBox="1"/>
          <p:nvPr/>
        </p:nvSpPr>
        <p:spPr>
          <a:xfrm>
            <a:off x="13893146" y="7801525"/>
            <a:ext cx="31260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Expert in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id="{06F80053-AB6F-4594-404A-DDA9F6EA9B90}"/>
              </a:ext>
            </a:extLst>
          </p:cNvPr>
          <p:cNvSpPr txBox="1"/>
          <p:nvPr/>
        </p:nvSpPr>
        <p:spPr>
          <a:xfrm>
            <a:off x="13895503" y="8622692"/>
            <a:ext cx="31236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45"/>
            <a:r>
              <a:rPr lang="en-US" sz="1600" b="1" dirty="0">
                <a:solidFill>
                  <a:schemeClr val="bg1"/>
                </a:solidFill>
                <a:latin typeface="Barlow" panose="00000500000000000000" pitchFamily="2" charset="0"/>
              </a:rPr>
              <a:t>Role in project</a:t>
            </a:r>
          </a:p>
          <a:p>
            <a:pPr defTabSz="914445"/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Add text..</a:t>
            </a:r>
            <a:endParaRPr lang="en-US" sz="1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65" name="Rektangel: afrundede hjørner 64">
            <a:extLst>
              <a:ext uri="{FF2B5EF4-FFF2-40B4-BE49-F238E27FC236}">
                <a16:creationId xmlns:a16="http://schemas.microsoft.com/office/drawing/2014/main" id="{B4991B0B-50AD-CB21-26A8-9BAE93588EF6}"/>
              </a:ext>
            </a:extLst>
          </p:cNvPr>
          <p:cNvSpPr/>
          <p:nvPr/>
        </p:nvSpPr>
        <p:spPr>
          <a:xfrm>
            <a:off x="14224378" y="2778457"/>
            <a:ext cx="2438400" cy="2219749"/>
          </a:xfrm>
          <a:prstGeom prst="roundRect">
            <a:avLst>
              <a:gd name="adj" fmla="val 10102"/>
            </a:avLst>
          </a:prstGeom>
          <a:solidFill>
            <a:srgbClr val="ADC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Place a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photo</a:t>
            </a:r>
            <a:r>
              <a:rPr lang="da-DK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dirty="0">
                <a:solidFill>
                  <a:srgbClr val="1D1D1D"/>
                </a:solidFill>
                <a:latin typeface="Barlow" panose="00000500000000000000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783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84625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Q&amp;A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48B1FA-5BF1-5C3E-F0D3-ECA8BBF8169A}"/>
              </a:ext>
            </a:extLst>
          </p:cNvPr>
          <p:cNvSpPr/>
          <p:nvPr/>
        </p:nvSpPr>
        <p:spPr>
          <a:xfrm>
            <a:off x="1087951" y="2753896"/>
            <a:ext cx="155884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Lorem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ipsum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dolor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consectetuer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adipiscing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elit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Maecenas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porttitor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congue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massa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posuere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sed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pulvinar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ultricies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purus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libero,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commodo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eros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quis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urna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Nunc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viverra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imperdiet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enim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est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Vivamus a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tellus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Pellentesque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habitant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morbi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tristique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senectus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netus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fames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ac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turpis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egestas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Proin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pharetra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nonummy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pede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Mauris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orci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Pellentesque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habitant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morbi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tristique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senectus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netus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fames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ac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turpis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egestas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Proin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pharetra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nonummy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pede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Mauris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orci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Lorem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ipsum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dolor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consectetuer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adipiscing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elit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Maecenas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porttitor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congue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massa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posuere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sed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pulvinar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ultricies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purus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libero,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commodo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eros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quis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urna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Nunc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viverra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imperdiet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enim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est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Vivamus a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tellus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Pellentesque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habitant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morbi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tristique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senectus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netus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fames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ac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turpis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egestas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Proin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pharetra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nonummy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pede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Mauris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orci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Pellentesque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habitant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morbi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tristique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senectus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netus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fames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ac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turpis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egestas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Proin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pharetra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nonummy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pede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Mauris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orci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Lorem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ipsum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dolor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consectetuer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adipiscing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elit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Maecenas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porttitor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congue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massa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endParaRPr lang="da-DK" sz="16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Q: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posuere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sed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pulvinar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ultricies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,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purus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lectus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libero, sit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amet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commodo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magna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eros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quis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urna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  <a:p>
            <a:pPr defTabSz="609630"/>
            <a:r>
              <a:rPr lang="da-DK" sz="1600" b="1" dirty="0">
                <a:solidFill>
                  <a:prstClr val="white"/>
                </a:solidFill>
                <a:latin typeface="Barlow" panose="00000500000000000000" pitchFamily="2" charset="0"/>
              </a:rPr>
              <a:t>A: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Nunc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viverra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imperdiet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enim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Fusce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est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Vivamus a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tellus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Pellentesque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habitant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morbi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tristique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senectus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netus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et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malesuada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fames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ac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turpis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da-DK" sz="1600" dirty="0" err="1">
                <a:solidFill>
                  <a:prstClr val="white"/>
                </a:solidFill>
                <a:latin typeface="Barlow" panose="00000500000000000000" pitchFamily="2" charset="0"/>
              </a:rPr>
              <a:t>egestas</a:t>
            </a:r>
            <a:r>
              <a:rPr lang="da-DK" sz="1600" dirty="0">
                <a:solidFill>
                  <a:prstClr val="white"/>
                </a:solidFill>
                <a:latin typeface="Barlow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8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EFA73E8-70F5-F86B-26DA-097385E23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D1D1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2587051" y="6263258"/>
            <a:ext cx="655694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6"/>
              </a:lnSpc>
            </a:pPr>
            <a:r>
              <a:rPr lang="en-US" sz="8400" dirty="0">
                <a:ln w="28575">
                  <a:solidFill>
                    <a:srgbClr val="ADC0CC"/>
                  </a:solidFill>
                </a:ln>
                <a:noFill/>
                <a:latin typeface="Barlow Black" panose="00000A00000000000000" pitchFamily="2" charset="0"/>
              </a:rPr>
              <a:t>PILOT GRANT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2770656" cy="732625"/>
          </a:xfrm>
          <a:prstGeom prst="rect">
            <a:avLst/>
          </a:prstGeom>
        </p:spPr>
      </p:pic>
      <p:pic>
        <p:nvPicPr>
          <p:cNvPr id="10" name="Billede 9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33842093-3E93-B1CC-8AB4-EC61CF628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1" b="18846"/>
          <a:stretch/>
        </p:blipFill>
        <p:spPr>
          <a:xfrm>
            <a:off x="1743800" y="3566542"/>
            <a:ext cx="7396451" cy="260387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1A7F630-96C0-BD4B-312E-D5E9F5C92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39400" y="6126126"/>
            <a:ext cx="391984" cy="25585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6EBDFC1-A78B-E461-9870-1AFF74365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39400" y="5573753"/>
            <a:ext cx="391984" cy="342007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AA9FC183-1953-F37F-6F03-C012CC93E061}"/>
              </a:ext>
            </a:extLst>
          </p:cNvPr>
          <p:cNvSpPr txBox="1"/>
          <p:nvPr/>
        </p:nvSpPr>
        <p:spPr>
          <a:xfrm>
            <a:off x="11026382" y="4938271"/>
            <a:ext cx="5696300" cy="143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90"/>
              </a:lnSpc>
            </a:pPr>
            <a:r>
              <a:rPr lang="en-US" sz="2200" spc="127" dirty="0">
                <a:solidFill>
                  <a:srgbClr val="FFFFFF"/>
                </a:solidFill>
                <a:latin typeface="Barlow Light"/>
              </a:rPr>
              <a:t>AAU Technology Transfer Office</a:t>
            </a:r>
          </a:p>
          <a:p>
            <a:pPr>
              <a:lnSpc>
                <a:spcPts val="3890"/>
              </a:lnSpc>
            </a:pPr>
            <a:r>
              <a:rPr lang="en-US" sz="2200" spc="127" dirty="0">
                <a:solidFill>
                  <a:schemeClr val="bg1"/>
                </a:solidFill>
                <a:latin typeface="Barlow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www.en.innovation.aau.dk/researchers</a:t>
            </a:r>
            <a:r>
              <a:rPr lang="en-US" sz="2200" spc="127" dirty="0">
                <a:solidFill>
                  <a:schemeClr val="bg1"/>
                </a:solidFill>
                <a:latin typeface="Barlow Light"/>
              </a:rPr>
              <a:t> </a:t>
            </a:r>
          </a:p>
          <a:p>
            <a:pPr>
              <a:lnSpc>
                <a:spcPts val="3890"/>
              </a:lnSpc>
            </a:pPr>
            <a:r>
              <a:rPr lang="en-US" sz="2200" u="sng" spc="127" dirty="0">
                <a:solidFill>
                  <a:srgbClr val="FFFFFF"/>
                </a:solidFill>
                <a:latin typeface="Barlow Light"/>
              </a:rPr>
              <a:t>patent@adm.aau.dk</a:t>
            </a:r>
          </a:p>
        </p:txBody>
      </p:sp>
      <p:pic>
        <p:nvPicPr>
          <p:cNvPr id="9" name="Picture 2" descr="Linkedin Logo PNG Images With Transparent Background">
            <a:extLst>
              <a:ext uri="{FF2B5EF4-FFF2-40B4-BE49-F238E27FC236}">
                <a16:creationId xmlns:a16="http://schemas.microsoft.com/office/drawing/2014/main" id="{246C4FFF-712F-5243-71EC-1F609CD4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1403"/>
            <a:ext cx="391984" cy="3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F3F30714-E415-9DD6-1C5E-F9C44BD5D353}"/>
              </a:ext>
            </a:extLst>
          </p:cNvPr>
          <p:cNvSpPr txBox="1"/>
          <p:nvPr/>
        </p:nvSpPr>
        <p:spPr>
          <a:xfrm>
            <a:off x="10439400" y="4229100"/>
            <a:ext cx="581779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800" dirty="0">
                <a:solidFill>
                  <a:srgbClr val="FFFFFF"/>
                </a:solidFill>
                <a:latin typeface="Barlow Black" panose="00000A00000000000000" pitchFamily="2" charset="0"/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100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66337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PROJECT INFORMATION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5DC585EA-7ACB-4CA2-2437-921AD17FE6BC}"/>
              </a:ext>
            </a:extLst>
          </p:cNvPr>
          <p:cNvSpPr/>
          <p:nvPr/>
        </p:nvSpPr>
        <p:spPr>
          <a:xfrm>
            <a:off x="1138646" y="3563792"/>
            <a:ext cx="6633754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Name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A9642909-C393-11CF-F27F-272386586337}"/>
              </a:ext>
            </a:extLst>
          </p:cNvPr>
          <p:cNvSpPr txBox="1"/>
          <p:nvPr/>
        </p:nvSpPr>
        <p:spPr>
          <a:xfrm>
            <a:off x="1138646" y="3092835"/>
            <a:ext cx="2400300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PROJECT NAME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7D524194-E636-8209-B06D-067CDEE44395}"/>
              </a:ext>
            </a:extLst>
          </p:cNvPr>
          <p:cNvSpPr/>
          <p:nvPr/>
        </p:nvSpPr>
        <p:spPr>
          <a:xfrm>
            <a:off x="8991600" y="3563792"/>
            <a:ext cx="8157754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Faculty, Department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9ED4A9C8-A142-A23C-25DA-1EC7E285993C}"/>
              </a:ext>
            </a:extLst>
          </p:cNvPr>
          <p:cNvSpPr txBox="1"/>
          <p:nvPr/>
        </p:nvSpPr>
        <p:spPr>
          <a:xfrm>
            <a:off x="8991600" y="3092835"/>
            <a:ext cx="3429000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FACULTY AND DEPARTMENT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BA87A0DD-7E04-FFB0-BF36-DD17732EF01C}"/>
              </a:ext>
            </a:extLst>
          </p:cNvPr>
          <p:cNvSpPr/>
          <p:nvPr/>
        </p:nvSpPr>
        <p:spPr>
          <a:xfrm>
            <a:off x="1138646" y="5350118"/>
            <a:ext cx="4728754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Name</a:t>
            </a:r>
          </a:p>
          <a:p>
            <a:r>
              <a:rPr lang="en-US" sz="1400" dirty="0">
                <a:solidFill>
                  <a:schemeClr val="tx1"/>
                </a:solidFill>
                <a:latin typeface="Barlow" panose="00000500000000000000" pitchFamily="2" charset="0"/>
              </a:rPr>
              <a:t>AAU email, phone number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AC14D8B6-2FDB-DABB-E687-9A1579C59851}"/>
              </a:ext>
            </a:extLst>
          </p:cNvPr>
          <p:cNvSpPr txBox="1"/>
          <p:nvPr/>
        </p:nvSpPr>
        <p:spPr>
          <a:xfrm>
            <a:off x="1138646" y="4879161"/>
            <a:ext cx="2400300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MAIN APPLICANT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C3CC6B59-8902-B2EB-1E96-EEF46279951F}"/>
              </a:ext>
            </a:extLst>
          </p:cNvPr>
          <p:cNvCxnSpPr/>
          <p:nvPr/>
        </p:nvCxnSpPr>
        <p:spPr>
          <a:xfrm>
            <a:off x="1138646" y="4599328"/>
            <a:ext cx="16010708" cy="0"/>
          </a:xfrm>
          <a:prstGeom prst="line">
            <a:avLst/>
          </a:prstGeom>
          <a:ln>
            <a:solidFill>
              <a:srgbClr val="AD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712AE501-6964-F974-E6A1-EA2654329851}"/>
              </a:ext>
            </a:extLst>
          </p:cNvPr>
          <p:cNvSpPr/>
          <p:nvPr/>
        </p:nvSpPr>
        <p:spPr>
          <a:xfrm>
            <a:off x="7010400" y="5350118"/>
            <a:ext cx="4728753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Name</a:t>
            </a:r>
          </a:p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AAU email, phone number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F23B7959-8C14-5161-9452-4FB80680FAFF}"/>
              </a:ext>
            </a:extLst>
          </p:cNvPr>
          <p:cNvSpPr txBox="1"/>
          <p:nvPr/>
        </p:nvSpPr>
        <p:spPr>
          <a:xfrm>
            <a:off x="7010400" y="4879161"/>
            <a:ext cx="2897777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CO-APPLICANT (IF ANY)</a:t>
            </a: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BB4ABA8F-EF5F-95C1-E21B-31BF3CB3C3AD}"/>
              </a:ext>
            </a:extLst>
          </p:cNvPr>
          <p:cNvSpPr/>
          <p:nvPr/>
        </p:nvSpPr>
        <p:spPr>
          <a:xfrm>
            <a:off x="12420601" y="5350118"/>
            <a:ext cx="4728753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Name</a:t>
            </a:r>
          </a:p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AAU email, phone number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1E1BBD5B-65BD-8B5C-A466-507ED45F7DE4}"/>
              </a:ext>
            </a:extLst>
          </p:cNvPr>
          <p:cNvSpPr txBox="1"/>
          <p:nvPr/>
        </p:nvSpPr>
        <p:spPr>
          <a:xfrm>
            <a:off x="12420601" y="4879161"/>
            <a:ext cx="2897777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CO-APPLICANT (IF ANY)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9C8C54DD-41B0-7DF0-F723-10209DD76CDD}"/>
              </a:ext>
            </a:extLst>
          </p:cNvPr>
          <p:cNvCxnSpPr/>
          <p:nvPr/>
        </p:nvCxnSpPr>
        <p:spPr>
          <a:xfrm>
            <a:off x="1088572" y="6428128"/>
            <a:ext cx="16010708" cy="0"/>
          </a:xfrm>
          <a:prstGeom prst="line">
            <a:avLst/>
          </a:prstGeom>
          <a:ln>
            <a:solidFill>
              <a:srgbClr val="AD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: afrundede hjørner 40">
            <a:extLst>
              <a:ext uri="{FF2B5EF4-FFF2-40B4-BE49-F238E27FC236}">
                <a16:creationId xmlns:a16="http://schemas.microsoft.com/office/drawing/2014/main" id="{264A3F0F-8B04-DAA6-E7B7-41E58DCB843F}"/>
              </a:ext>
            </a:extLst>
          </p:cNvPr>
          <p:cNvSpPr/>
          <p:nvPr/>
        </p:nvSpPr>
        <p:spPr>
          <a:xfrm>
            <a:off x="1138646" y="7178917"/>
            <a:ext cx="2518954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DKK XXX.XXX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F3EC0B1E-34B1-A27E-0977-786A9E291CCA}"/>
              </a:ext>
            </a:extLst>
          </p:cNvPr>
          <p:cNvSpPr txBox="1"/>
          <p:nvPr/>
        </p:nvSpPr>
        <p:spPr>
          <a:xfrm>
            <a:off x="1138646" y="6706650"/>
            <a:ext cx="2671354" cy="297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APPLIED PROJECT SUM</a:t>
            </a:r>
          </a:p>
        </p:txBody>
      </p: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342E5D1C-5DE1-69CB-63BA-3132F9ABE47A}"/>
              </a:ext>
            </a:extLst>
          </p:cNvPr>
          <p:cNvSpPr/>
          <p:nvPr/>
        </p:nvSpPr>
        <p:spPr>
          <a:xfrm>
            <a:off x="4191000" y="7178917"/>
            <a:ext cx="3581400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Start date and year</a:t>
            </a:r>
          </a:p>
          <a:p>
            <a:r>
              <a:rPr lang="en-US" sz="1600" b="1" dirty="0">
                <a:solidFill>
                  <a:schemeClr val="tx1"/>
                </a:solidFill>
                <a:latin typeface="Barlow" panose="00000500000000000000" pitchFamily="2" charset="0"/>
              </a:rPr>
              <a:t>Project duration: </a:t>
            </a:r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X months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6D6292D5-BD36-2078-EFB9-97F79333F3E2}"/>
              </a:ext>
            </a:extLst>
          </p:cNvPr>
          <p:cNvSpPr txBox="1"/>
          <p:nvPr/>
        </p:nvSpPr>
        <p:spPr>
          <a:xfrm>
            <a:off x="4191000" y="6706650"/>
            <a:ext cx="3581400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PROJECT START AND DURATION</a:t>
            </a:r>
          </a:p>
        </p:txBody>
      </p: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AD95D518-D338-C194-859F-4F4C0EC84699}"/>
              </a:ext>
            </a:extLst>
          </p:cNvPr>
          <p:cNvCxnSpPr>
            <a:cxnSpLocks/>
          </p:cNvCxnSpPr>
          <p:nvPr/>
        </p:nvCxnSpPr>
        <p:spPr>
          <a:xfrm flipV="1">
            <a:off x="8382000" y="6706650"/>
            <a:ext cx="0" cy="1103850"/>
          </a:xfrm>
          <a:prstGeom prst="line">
            <a:avLst/>
          </a:prstGeom>
          <a:ln>
            <a:solidFill>
              <a:srgbClr val="AD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: afrundede hjørner 47">
            <a:extLst>
              <a:ext uri="{FF2B5EF4-FFF2-40B4-BE49-F238E27FC236}">
                <a16:creationId xmlns:a16="http://schemas.microsoft.com/office/drawing/2014/main" id="{97BFDFD5-DEF8-BA5F-76F1-688A8D70BDD5}"/>
              </a:ext>
            </a:extLst>
          </p:cNvPr>
          <p:cNvSpPr/>
          <p:nvPr/>
        </p:nvSpPr>
        <p:spPr>
          <a:xfrm>
            <a:off x="8967651" y="7167002"/>
            <a:ext cx="4672148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Name</a:t>
            </a:r>
          </a:p>
          <a:p>
            <a:r>
              <a:rPr lang="en-US" sz="1600" dirty="0">
                <a:solidFill>
                  <a:schemeClr val="tx1"/>
                </a:solidFill>
                <a:latin typeface="Barlow" panose="00000500000000000000" pitchFamily="2" charset="0"/>
              </a:rPr>
              <a:t>AAU email, phone number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46812EA3-0ACC-7287-8904-FC4E8155D82D}"/>
              </a:ext>
            </a:extLst>
          </p:cNvPr>
          <p:cNvSpPr txBox="1"/>
          <p:nvPr/>
        </p:nvSpPr>
        <p:spPr>
          <a:xfrm>
            <a:off x="8967650" y="6694735"/>
            <a:ext cx="3757745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RESPONSIBLE FOR ACCOUNTING</a:t>
            </a:r>
          </a:p>
        </p:txBody>
      </p:sp>
      <p:sp>
        <p:nvSpPr>
          <p:cNvPr id="50" name="Rektangel: afrundede hjørner 49">
            <a:extLst>
              <a:ext uri="{FF2B5EF4-FFF2-40B4-BE49-F238E27FC236}">
                <a16:creationId xmlns:a16="http://schemas.microsoft.com/office/drawing/2014/main" id="{9E11C3E6-1C47-7012-7AE3-D3E64A5F8864}"/>
              </a:ext>
            </a:extLst>
          </p:cNvPr>
          <p:cNvSpPr/>
          <p:nvPr/>
        </p:nvSpPr>
        <p:spPr>
          <a:xfrm>
            <a:off x="14249400" y="7178917"/>
            <a:ext cx="2899953" cy="6315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DC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Barlow" panose="00000500000000000000" pitchFamily="2" charset="0"/>
              </a:rPr>
              <a:t>This is filled out by AAU TTO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5D148831-87BA-6945-0786-50E1112419AE}"/>
              </a:ext>
            </a:extLst>
          </p:cNvPr>
          <p:cNvSpPr txBox="1"/>
          <p:nvPr/>
        </p:nvSpPr>
        <p:spPr>
          <a:xfrm>
            <a:off x="14249400" y="6706650"/>
            <a:ext cx="2392680" cy="29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624"/>
              </a:lnSpc>
            </a:pPr>
            <a:r>
              <a:rPr lang="en-US" spc="53" dirty="0">
                <a:solidFill>
                  <a:schemeClr val="bg1"/>
                </a:solidFill>
                <a:latin typeface="Barlow Medium"/>
              </a:rPr>
              <a:t>INTEUM NUMBER</a:t>
            </a:r>
          </a:p>
        </p:txBody>
      </p:sp>
    </p:spTree>
    <p:extLst>
      <p:ext uri="{BB962C8B-B14F-4D97-AF65-F5344CB8AC3E}">
        <p14:creationId xmlns:p14="http://schemas.microsoft.com/office/powerpoint/2010/main" val="183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66337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PROJECT BUDGET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E75450B-CAC9-4B9F-7113-4CD731804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0496"/>
              </p:ext>
            </p:extLst>
          </p:nvPr>
        </p:nvGraphicFramePr>
        <p:xfrm>
          <a:off x="1147354" y="3131180"/>
          <a:ext cx="15921445" cy="460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87846">
                  <a:extLst>
                    <a:ext uri="{9D8B030D-6E8A-4147-A177-3AD203B41FA5}">
                      <a16:colId xmlns:a16="http://schemas.microsoft.com/office/drawing/2014/main" val="2748592507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3934212111"/>
                    </a:ext>
                  </a:extLst>
                </a:gridCol>
              </a:tblGrid>
              <a:tr h="5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	Financial release of scientific personnels’ time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26962"/>
                  </a:ext>
                </a:extLst>
              </a:tr>
              <a:tr h="5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  <a:tab pos="247650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	Salary for project assistance personnel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6139"/>
                  </a:ext>
                </a:extLst>
              </a:tr>
              <a:tr h="5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  <a:tab pos="266700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	Acquirement, running/renting of necessary equipment and materials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16559"/>
                  </a:ext>
                </a:extLst>
              </a:tr>
              <a:tr h="5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  <a:tab pos="276225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	Travel expenses for own personnel and external consultants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012591"/>
                  </a:ext>
                </a:extLst>
              </a:tr>
              <a:tr h="61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  <a:tab pos="247650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	Expenses relating to external work such as feasibility-studies, experiments, prototype development, market analyses and business plan writing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191691"/>
                  </a:ext>
                </a:extLst>
              </a:tr>
              <a:tr h="861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8125" algn="l"/>
                        </a:tabLs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own financial contribution </a:t>
                      </a:r>
                      <a:r>
                        <a:rPr lang="en-GB" sz="1700" i="1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(not a requirement)</a:t>
                      </a:r>
                      <a:endParaRPr lang="da-DK" sz="1700" i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35685"/>
                  </a:ext>
                </a:extLst>
              </a:tr>
              <a:tr h="835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025" algn="l"/>
                          <a:tab pos="226695" algn="l"/>
                        </a:tabLst>
                      </a:pPr>
                      <a:r>
                        <a:rPr lang="en-GB" sz="1700" b="1" dirty="0">
                          <a:solidFill>
                            <a:srgbClr val="1D1D1D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PROJECT EXPENSES</a:t>
                      </a:r>
                      <a:endParaRPr lang="da-DK" sz="1700" dirty="0">
                        <a:solidFill>
                          <a:srgbClr val="1D1D1D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C0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b="1" dirty="0">
                          <a:solidFill>
                            <a:srgbClr val="1D1D1D"/>
                          </a:solidFill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DKK 0,00</a:t>
                      </a:r>
                      <a:endParaRPr lang="da-DK" sz="1700" dirty="0">
                        <a:solidFill>
                          <a:srgbClr val="1D1D1D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3" marR="36533" marT="0" marB="0" anchor="ctr">
                    <a:lnL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8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6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6A3E53FB-E615-C452-CF76-C86D6BC93C35}"/>
              </a:ext>
            </a:extLst>
          </p:cNvPr>
          <p:cNvSpPr/>
          <p:nvPr/>
        </p:nvSpPr>
        <p:spPr>
          <a:xfrm>
            <a:off x="12154988" y="3093428"/>
            <a:ext cx="4572000" cy="5657626"/>
          </a:xfrm>
          <a:prstGeom prst="roundRect">
            <a:avLst>
              <a:gd name="adj" fmla="val 4096"/>
            </a:avLst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138646" y="2881427"/>
            <a:ext cx="9834154" cy="3960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35"/>
              </a:lnSpc>
            </a:pPr>
            <a:r>
              <a:rPr lang="en-US" sz="1500" b="1" dirty="0">
                <a:solidFill>
                  <a:srgbClr val="000000"/>
                </a:solidFill>
                <a:latin typeface="Barlow" panose="00000500000000000000" pitchFamily="2" charset="0"/>
              </a:rPr>
              <a:t>THE R2B PILOT GRANT APPLICATION MUST INCLUDE: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A description of the technology (from a commercial perspective) including possible applications of the technology. 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Pain and Cure: A highlight/description of the current issues/pain/problems with the current solutions; And how the proposed technology possible aims to improve that (cure of problem)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Comparison with current solutions. How does the technology differ from prior art ? (Pros and Cons)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Business potential, IP (if known), market and competitors (if the application already have a specific market, then please describe it: The expected demand, competitors, the market, and unique selling points/value proposition of the solution)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The R2B Pilot Grant Project plan: What is the aim of this application? What milestones and work packages does it contain?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Post R2B Pilot Grant Plan: Technology/Commercialization plan (what happens to the technology after the project?)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Risk and Risk Mitigation: What is the risks of the project and what is the risk of the technology itself ? And what can be done to mitigate these risks? 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Team (competences and experiences of the individuals who will be working with the technology and on the project)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Budget: What is applied for?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138646" y="7379454"/>
            <a:ext cx="9834154" cy="1497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35"/>
              </a:lnSpc>
            </a:pPr>
            <a:r>
              <a:rPr lang="en-US" sz="1400" b="1" dirty="0">
                <a:solidFill>
                  <a:srgbClr val="000000"/>
                </a:solidFill>
                <a:latin typeface="Barlow" panose="00000500000000000000" pitchFamily="2" charset="0"/>
              </a:rPr>
              <a:t>VOLUNTARY INFORMATION</a:t>
            </a:r>
          </a:p>
          <a:p>
            <a:pPr defTabSz="914445">
              <a:lnSpc>
                <a:spcPts val="2435"/>
              </a:lnSpc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If possible, the R2B Pilot Grant application could also include description (for the technology) regarding: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Q&amp;A section: If there is anything you want to explain in writing, you can use this slide to explain it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Appendix description highlighting the research behind the technology (e.g. link to articles and/or papers)</a:t>
            </a:r>
          </a:p>
          <a:p>
            <a:pPr marL="439422" lvl="1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Barlow" panose="00000500000000000000" pitchFamily="2" charset="0"/>
              </a:rPr>
              <a:t>Letter of Interest from external persons/companies </a:t>
            </a:r>
          </a:p>
        </p:txBody>
      </p:sp>
      <p:sp>
        <p:nvSpPr>
          <p:cNvPr id="2" name="TextBox 37">
            <a:extLst>
              <a:ext uri="{FF2B5EF4-FFF2-40B4-BE49-F238E27FC236}">
                <a16:creationId xmlns:a16="http://schemas.microsoft.com/office/drawing/2014/main" id="{CAEECC83-9C3C-9F58-8299-3A666BFA7318}"/>
              </a:ext>
            </a:extLst>
          </p:cNvPr>
          <p:cNvSpPr txBox="1"/>
          <p:nvPr/>
        </p:nvSpPr>
        <p:spPr>
          <a:xfrm>
            <a:off x="1138646" y="1466379"/>
            <a:ext cx="84625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1D1D1D"/>
                </a:solidFill>
                <a:latin typeface="Barlow Black" panose="00000A00000000000000" pitchFamily="2" charset="0"/>
              </a:rPr>
              <a:t>APPLICATION REQUIREMENTS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618DFBE-2B9D-1C7C-E0BC-F4606D6AE362}"/>
              </a:ext>
            </a:extLst>
          </p:cNvPr>
          <p:cNvSpPr txBox="1"/>
          <p:nvPr/>
        </p:nvSpPr>
        <p:spPr>
          <a:xfrm>
            <a:off x="1147355" y="113731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2A44DAC-6673-6FBF-248C-0AC5F81F2225}"/>
              </a:ext>
            </a:extLst>
          </p:cNvPr>
          <p:cNvSpPr txBox="1"/>
          <p:nvPr/>
        </p:nvSpPr>
        <p:spPr>
          <a:xfrm>
            <a:off x="12556124" y="4410557"/>
            <a:ext cx="376972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rlow" panose="00000500000000000000" pitchFamily="2" charset="0"/>
              </a:rPr>
              <a:t>This following slides only serve as inspiration – you’re free to make your own slides/design but make sure they follow the above requirements.</a:t>
            </a:r>
          </a:p>
          <a:p>
            <a:pPr marL="285750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285750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rlow" panose="00000500000000000000" pitchFamily="2" charset="0"/>
              </a:rPr>
              <a:t>You may find helpful notes on each of the following slides.</a:t>
            </a:r>
          </a:p>
          <a:p>
            <a:pPr marL="285750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285750" indent="-285750" defTabSz="914445">
              <a:lnSpc>
                <a:spcPts val="2435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rlow" panose="00000500000000000000" pitchFamily="2" charset="0"/>
              </a:rPr>
              <a:t>There is no slide number limit for this application but make sure to include the required information.</a:t>
            </a: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89DF26EB-C69C-011B-E555-66DEFED80878}"/>
              </a:ext>
            </a:extLst>
          </p:cNvPr>
          <p:cNvSpPr txBox="1"/>
          <p:nvPr/>
        </p:nvSpPr>
        <p:spPr>
          <a:xfrm>
            <a:off x="12660356" y="3478257"/>
            <a:ext cx="3561261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914445"/>
            <a:r>
              <a:rPr lang="en-US" sz="3200" dirty="0">
                <a:solidFill>
                  <a:srgbClr val="ADC0CC"/>
                </a:solidFill>
                <a:latin typeface="Barlow Black" panose="00000A00000000000000" pitchFamily="2" charset="0"/>
              </a:rPr>
              <a:t>IMPORTANT NOTES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10A67FB6-FA2C-3A81-583D-EA7F683FC53C}"/>
              </a:ext>
            </a:extLst>
          </p:cNvPr>
          <p:cNvGrpSpPr/>
          <p:nvPr/>
        </p:nvGrpSpPr>
        <p:grpSpPr>
          <a:xfrm>
            <a:off x="16334085" y="8934674"/>
            <a:ext cx="1035836" cy="845744"/>
            <a:chOff x="16334085" y="8934674"/>
            <a:chExt cx="1035836" cy="845744"/>
          </a:xfrm>
        </p:grpSpPr>
        <p:pic>
          <p:nvPicPr>
            <p:cNvPr id="16" name="Billede 15" descr="Et billede, der indeholder sort, mørke&#10;&#10;Automatisk genereret beskrivelse">
              <a:extLst>
                <a:ext uri="{FF2B5EF4-FFF2-40B4-BE49-F238E27FC236}">
                  <a16:creationId xmlns:a16="http://schemas.microsoft.com/office/drawing/2014/main" id="{7927536E-F3C9-83E3-E743-96AB43BA5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1" b="19664"/>
            <a:stretch/>
          </p:blipFill>
          <p:spPr>
            <a:xfrm>
              <a:off x="16334085" y="9234307"/>
              <a:ext cx="1027598" cy="367560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B44352C-CC8C-3BE9-8D82-462ACD12B04A}"/>
                </a:ext>
              </a:extLst>
            </p:cNvPr>
            <p:cNvSpPr txBox="1"/>
            <p:nvPr/>
          </p:nvSpPr>
          <p:spPr>
            <a:xfrm>
              <a:off x="16444350" y="8934674"/>
              <a:ext cx="925571" cy="8457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211A52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63400" y="0"/>
            <a:ext cx="6324600" cy="10287000"/>
          </a:xfrm>
          <a:prstGeom prst="rect">
            <a:avLst/>
          </a:prstGeom>
          <a:solidFill>
            <a:srgbClr val="1D1D1D"/>
          </a:solidFill>
        </p:spPr>
        <p:txBody>
          <a:bodyPr/>
          <a:lstStyle/>
          <a:p>
            <a:endParaRPr lang="da-DK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849" t="8902" r="17140"/>
          <a:stretch>
            <a:fillRect/>
          </a:stretch>
        </p:blipFill>
        <p:spPr>
          <a:xfrm>
            <a:off x="10798647" y="626570"/>
            <a:ext cx="6109044" cy="96604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80309" y="5143500"/>
            <a:ext cx="529278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211A52"/>
                </a:solidFill>
                <a:latin typeface="Barlow Bold" panose="00000800000000000000" pitchFamily="2" charset="0"/>
              </a:rPr>
              <a:t>PROJECT SUMMARY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DD14533A-055E-B2A4-CBAA-790F97E286D0}"/>
              </a:ext>
            </a:extLst>
          </p:cNvPr>
          <p:cNvGrpSpPr/>
          <p:nvPr/>
        </p:nvGrpSpPr>
        <p:grpSpPr>
          <a:xfrm>
            <a:off x="685800" y="8877300"/>
            <a:ext cx="1035836" cy="845744"/>
            <a:chOff x="16334085" y="8934674"/>
            <a:chExt cx="1035836" cy="845744"/>
          </a:xfrm>
        </p:grpSpPr>
        <p:pic>
          <p:nvPicPr>
            <p:cNvPr id="12" name="Billede 11" descr="Et billede, der indeholder sort, mørke&#10;&#10;Automatisk genereret beskrivelse">
              <a:extLst>
                <a:ext uri="{FF2B5EF4-FFF2-40B4-BE49-F238E27FC236}">
                  <a16:creationId xmlns:a16="http://schemas.microsoft.com/office/drawing/2014/main" id="{E1044041-D07E-1BD6-1C67-CDCC00272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1" b="19664"/>
            <a:stretch/>
          </p:blipFill>
          <p:spPr>
            <a:xfrm>
              <a:off x="16334085" y="9234307"/>
              <a:ext cx="1027598" cy="367560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1EE5DE3-FFFB-828A-BBB8-2B9E25B07917}"/>
                </a:ext>
              </a:extLst>
            </p:cNvPr>
            <p:cNvSpPr txBox="1"/>
            <p:nvPr/>
          </p:nvSpPr>
          <p:spPr>
            <a:xfrm>
              <a:off x="16444350" y="8934674"/>
              <a:ext cx="925571" cy="8457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211A52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</p:grpSp>
      <p:sp>
        <p:nvSpPr>
          <p:cNvPr id="14" name="TextBox 37">
            <a:extLst>
              <a:ext uri="{FF2B5EF4-FFF2-40B4-BE49-F238E27FC236}">
                <a16:creationId xmlns:a16="http://schemas.microsoft.com/office/drawing/2014/main" id="{937E93E2-9275-311F-68CC-AE192D284E44}"/>
              </a:ext>
            </a:extLst>
          </p:cNvPr>
          <p:cNvSpPr txBox="1"/>
          <p:nvPr/>
        </p:nvSpPr>
        <p:spPr>
          <a:xfrm>
            <a:off x="1380309" y="3515443"/>
            <a:ext cx="8462554" cy="713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7200" dirty="0">
                <a:solidFill>
                  <a:srgbClr val="1D1D1D"/>
                </a:solidFill>
                <a:latin typeface="Barlow Black" panose="00000A00000000000000" pitchFamily="2" charset="0"/>
              </a:rPr>
              <a:t>APPLICATION TITLE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9926076-E3DF-AEEF-2FFF-FF296FACFA51}"/>
              </a:ext>
            </a:extLst>
          </p:cNvPr>
          <p:cNvSpPr txBox="1"/>
          <p:nvPr/>
        </p:nvSpPr>
        <p:spPr>
          <a:xfrm>
            <a:off x="1380309" y="2785065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F4EFE84A-449E-3952-B979-D927DA3FBF3D}"/>
              </a:ext>
            </a:extLst>
          </p:cNvPr>
          <p:cNvSpPr txBox="1"/>
          <p:nvPr/>
        </p:nvSpPr>
        <p:spPr>
          <a:xfrm>
            <a:off x="1380309" y="5659660"/>
            <a:ext cx="8462554" cy="1969770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Lorem ipsum dolor sit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amet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,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consectetuer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adipiscing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elit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Maecenas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porttitor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congue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massa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Fusce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posuere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, magna sed pulvinar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ultricies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,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purus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lectus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malesuada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libero, sit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amet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commodo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magna eros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quis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urna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</a:t>
            </a:r>
          </a:p>
          <a:p>
            <a:pPr defTabSz="609630"/>
            <a:endParaRPr lang="en-US" sz="1600" dirty="0">
              <a:solidFill>
                <a:srgbClr val="1D1D1D"/>
              </a:solidFill>
              <a:latin typeface="Barlow" panose="00000500000000000000" pitchFamily="2" charset="0"/>
            </a:endParaRPr>
          </a:p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Nunc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viverra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imperdiet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enim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Fusce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est.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Vivamus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a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tellus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Pellentesque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habitant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morbi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Fusce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posuere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, magna sed pulvinar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ultricies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,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purus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lectus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malesuada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libero, sit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amet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commodo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magna eros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quis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urna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Nunc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viverra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imperdiet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enim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Fusce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est.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Vivamus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a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tellus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Pellentesque</a:t>
            </a: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 habitant </a:t>
            </a:r>
            <a:r>
              <a:rPr lang="en-US" sz="1600" dirty="0" err="1">
                <a:solidFill>
                  <a:srgbClr val="1D1D1D"/>
                </a:solidFill>
                <a:latin typeface="Barlow" panose="00000500000000000000" pitchFamily="2" charset="0"/>
              </a:rPr>
              <a:t>morbi</a:t>
            </a:r>
            <a:endParaRPr lang="en-US" sz="1600" dirty="0">
              <a:solidFill>
                <a:srgbClr val="1D1D1D"/>
              </a:solidFill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7852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TECHNOLOGY DESCRIPTION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6BE5C46-D094-3612-7CF6-074B267767DF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C84B1579-2A4C-4E46-FAEA-7987CA5A3E3F}"/>
              </a:ext>
            </a:extLst>
          </p:cNvPr>
          <p:cNvSpPr txBox="1"/>
          <p:nvPr/>
        </p:nvSpPr>
        <p:spPr>
          <a:xfrm>
            <a:off x="1147355" y="4700767"/>
            <a:ext cx="8462554" cy="1231106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Use bullets to highlight the most important characteristics of your technology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Keep them short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.. and precise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87AF3E81-0F16-6C82-B83C-A422DD5E645C}"/>
              </a:ext>
            </a:extLst>
          </p:cNvPr>
          <p:cNvSpPr txBox="1"/>
          <p:nvPr/>
        </p:nvSpPr>
        <p:spPr>
          <a:xfrm>
            <a:off x="11582400" y="4700767"/>
            <a:ext cx="4231277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illustrations and pictures as you want</a:t>
            </a:r>
          </a:p>
        </p:txBody>
      </p:sp>
    </p:spTree>
    <p:extLst>
      <p:ext uri="{BB962C8B-B14F-4D97-AF65-F5344CB8AC3E}">
        <p14:creationId xmlns:p14="http://schemas.microsoft.com/office/powerpoint/2010/main" val="426743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55D781-7A13-1C1D-4810-D570D1BE88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4600" y="0"/>
            <a:ext cx="81534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xtBox 37"/>
          <p:cNvSpPr txBox="1"/>
          <p:nvPr/>
        </p:nvSpPr>
        <p:spPr>
          <a:xfrm>
            <a:off x="1138646" y="1586369"/>
            <a:ext cx="7852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TECHNOLOGY DESCRIPTION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6BE5C46-D094-3612-7CF6-074B267767DF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C84B1579-2A4C-4E46-FAEA-7987CA5A3E3F}"/>
              </a:ext>
            </a:extLst>
          </p:cNvPr>
          <p:cNvSpPr txBox="1"/>
          <p:nvPr/>
        </p:nvSpPr>
        <p:spPr>
          <a:xfrm>
            <a:off x="1147355" y="4700767"/>
            <a:ext cx="8462554" cy="1231106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Use bullets to highlight the most important characteristics of your technology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Keep them short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.. and precise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87AF3E81-0F16-6C82-B83C-A422DD5E645C}"/>
              </a:ext>
            </a:extLst>
          </p:cNvPr>
          <p:cNvSpPr txBox="1"/>
          <p:nvPr/>
        </p:nvSpPr>
        <p:spPr>
          <a:xfrm>
            <a:off x="12095661" y="4700767"/>
            <a:ext cx="4231277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rgbClr val="1D1D1D"/>
                </a:solidFill>
                <a:latin typeface="Barlow" panose="00000500000000000000" pitchFamily="2" charset="0"/>
              </a:rPr>
              <a:t>Add illustrations and pictures as you want</a:t>
            </a:r>
          </a:p>
        </p:txBody>
      </p:sp>
    </p:spTree>
    <p:extLst>
      <p:ext uri="{BB962C8B-B14F-4D97-AF65-F5344CB8AC3E}">
        <p14:creationId xmlns:p14="http://schemas.microsoft.com/office/powerpoint/2010/main" val="21136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D14533A-055E-B2A4-CBAA-790F97E286D0}"/>
              </a:ext>
            </a:extLst>
          </p:cNvPr>
          <p:cNvGrpSpPr/>
          <p:nvPr/>
        </p:nvGrpSpPr>
        <p:grpSpPr>
          <a:xfrm>
            <a:off x="685800" y="8877300"/>
            <a:ext cx="1035836" cy="845744"/>
            <a:chOff x="16334085" y="8934674"/>
            <a:chExt cx="1035836" cy="845744"/>
          </a:xfrm>
        </p:grpSpPr>
        <p:pic>
          <p:nvPicPr>
            <p:cNvPr id="12" name="Billede 11" descr="Et billede, der indeholder sort, mørke&#10;&#10;Automatisk genereret beskrivelse">
              <a:extLst>
                <a:ext uri="{FF2B5EF4-FFF2-40B4-BE49-F238E27FC236}">
                  <a16:creationId xmlns:a16="http://schemas.microsoft.com/office/drawing/2014/main" id="{E1044041-D07E-1BD6-1C67-CDCC00272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1" b="19664"/>
            <a:stretch/>
          </p:blipFill>
          <p:spPr>
            <a:xfrm>
              <a:off x="16334085" y="9234307"/>
              <a:ext cx="1027598" cy="367560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1EE5DE3-FFFB-828A-BBB8-2B9E25B07917}"/>
                </a:ext>
              </a:extLst>
            </p:cNvPr>
            <p:cNvSpPr txBox="1"/>
            <p:nvPr/>
          </p:nvSpPr>
          <p:spPr>
            <a:xfrm>
              <a:off x="16444350" y="8934674"/>
              <a:ext cx="925571" cy="8457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211A52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</p:grpSp>
      <p:sp>
        <p:nvSpPr>
          <p:cNvPr id="3" name="TextBox 37">
            <a:extLst>
              <a:ext uri="{FF2B5EF4-FFF2-40B4-BE49-F238E27FC236}">
                <a16:creationId xmlns:a16="http://schemas.microsoft.com/office/drawing/2014/main" id="{9B911515-BCFE-87BE-4B74-6E519C51524E}"/>
              </a:ext>
            </a:extLst>
          </p:cNvPr>
          <p:cNvSpPr txBox="1"/>
          <p:nvPr/>
        </p:nvSpPr>
        <p:spPr>
          <a:xfrm>
            <a:off x="1138646" y="1586369"/>
            <a:ext cx="78529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1D1D1D"/>
                </a:solidFill>
                <a:latin typeface="Barlow Black" panose="00000A00000000000000" pitchFamily="2" charset="0"/>
              </a:rPr>
              <a:t>TECHNOLOGY DESCRIPTION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3612709-3316-E930-F780-91478EB1F026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211A52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8DE413CB-CBF3-9048-1C00-F2BAABD08355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1D1D1D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3849974B-62C4-C48C-B627-A52EEB5B897D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D24F1BE5-806F-BF4D-E3B5-3B2F0A1845B0}"/>
              </a:ext>
            </a:extLst>
          </p:cNvPr>
          <p:cNvSpPr txBox="1"/>
          <p:nvPr/>
        </p:nvSpPr>
        <p:spPr>
          <a:xfrm>
            <a:off x="1147355" y="4700767"/>
            <a:ext cx="8462554" cy="1231106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Use bullets to highlight the most important characteristics of your technology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1D1D1D"/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Keep them short</a:t>
            </a: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1D1D1D"/>
              </a:solidFill>
              <a:latin typeface="Barlow" panose="00000500000000000000" pitchFamily="2" charset="0"/>
            </a:endParaRPr>
          </a:p>
          <a:p>
            <a:pPr marL="285750" indent="-285750" defTabSz="60963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D"/>
                </a:solidFill>
                <a:latin typeface="Barlow" panose="00000500000000000000" pitchFamily="2" charset="0"/>
              </a:rPr>
              <a:t>.. and precise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DAD1969C-0AB7-854C-C5C8-84D2E45C8162}"/>
              </a:ext>
            </a:extLst>
          </p:cNvPr>
          <p:cNvSpPr txBox="1"/>
          <p:nvPr/>
        </p:nvSpPr>
        <p:spPr>
          <a:xfrm>
            <a:off x="11582400" y="4700767"/>
            <a:ext cx="4231277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rgbClr val="1D1D1D"/>
                </a:solidFill>
                <a:latin typeface="Barlow" panose="00000500000000000000" pitchFamily="2" charset="0"/>
              </a:rPr>
              <a:t>Add illustrations and pictures as you want</a:t>
            </a:r>
          </a:p>
        </p:txBody>
      </p:sp>
    </p:spTree>
    <p:extLst>
      <p:ext uri="{BB962C8B-B14F-4D97-AF65-F5344CB8AC3E}">
        <p14:creationId xmlns:p14="http://schemas.microsoft.com/office/powerpoint/2010/main" val="221652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1138646" y="1586369"/>
            <a:ext cx="84625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5501"/>
              </a:lnSpc>
            </a:pPr>
            <a:r>
              <a:rPr lang="en-US" sz="4800" dirty="0">
                <a:solidFill>
                  <a:srgbClr val="FFFFFF"/>
                </a:solidFill>
                <a:latin typeface="Barlow Black" panose="00000A00000000000000" pitchFamily="2" charset="0"/>
              </a:rPr>
              <a:t>TECHNOLOGY APPLICATIONS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01AC956-FC5A-EA5A-8A9E-834609172FBD}"/>
              </a:ext>
            </a:extLst>
          </p:cNvPr>
          <p:cNvGrpSpPr/>
          <p:nvPr/>
        </p:nvGrpSpPr>
        <p:grpSpPr>
          <a:xfrm>
            <a:off x="506663" y="8971525"/>
            <a:ext cx="1044074" cy="845744"/>
            <a:chOff x="6840621" y="3155547"/>
            <a:chExt cx="1422942" cy="1152644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78BF2C30-B129-ED17-05D9-ED8A71371535}"/>
                </a:ext>
              </a:extLst>
            </p:cNvPr>
            <p:cNvSpPr txBox="1"/>
            <p:nvPr/>
          </p:nvSpPr>
          <p:spPr>
            <a:xfrm>
              <a:off x="7002126" y="3155547"/>
              <a:ext cx="1261437" cy="115264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8466"/>
                </a:lnSpc>
              </a:pPr>
              <a:r>
                <a:rPr lang="en-US" sz="1150" dirty="0">
                  <a:ln w="6350">
                    <a:solidFill>
                      <a:srgbClr val="ADC0CC"/>
                    </a:solidFill>
                  </a:ln>
                  <a:noFill/>
                  <a:latin typeface="Barlow Black" panose="00000A00000000000000" pitchFamily="2" charset="0"/>
                </a:rPr>
                <a:t>PILOT GRANT</a:t>
              </a:r>
            </a:p>
          </p:txBody>
        </p:sp>
        <p:pic>
          <p:nvPicPr>
            <p:cNvPr id="14" name="Billede 13" descr="Et billede, der indeholder Font/skrifttype, tekst, Grafik, grafisk design&#10;&#10;Automatisk genereret beskrivelse">
              <a:extLst>
                <a:ext uri="{FF2B5EF4-FFF2-40B4-BE49-F238E27FC236}">
                  <a16:creationId xmlns:a16="http://schemas.microsoft.com/office/drawing/2014/main" id="{ED93EEBC-DF63-6900-39C6-FD9CA01D7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1" b="18846"/>
            <a:stretch/>
          </p:blipFill>
          <p:spPr>
            <a:xfrm>
              <a:off x="6840621" y="3563910"/>
              <a:ext cx="1422942" cy="500938"/>
            </a:xfrm>
            <a:prstGeom prst="rect">
              <a:avLst/>
            </a:prstGeom>
          </p:spPr>
        </p:pic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C9D11A0-1517-45BA-64A2-57C4BC751230}"/>
              </a:ext>
            </a:extLst>
          </p:cNvPr>
          <p:cNvSpPr txBox="1"/>
          <p:nvPr/>
        </p:nvSpPr>
        <p:spPr>
          <a:xfrm>
            <a:off x="1147355" y="1257300"/>
            <a:ext cx="5264208" cy="3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z="1600" spc="52" dirty="0">
                <a:solidFill>
                  <a:srgbClr val="ADC0CC"/>
                </a:solidFill>
                <a:latin typeface="Barlow Medium"/>
              </a:rPr>
              <a:t>R2B PILOT GRANT APPLICATION</a:t>
            </a: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81766866-58F3-9825-2278-E842170BE9FC}"/>
              </a:ext>
            </a:extLst>
          </p:cNvPr>
          <p:cNvSpPr txBox="1"/>
          <p:nvPr/>
        </p:nvSpPr>
        <p:spPr>
          <a:xfrm>
            <a:off x="1147355" y="2406657"/>
            <a:ext cx="7852954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914445"/>
            <a:r>
              <a:rPr lang="en-US" sz="2400" dirty="0">
                <a:solidFill>
                  <a:srgbClr val="FFFFFF"/>
                </a:solidFill>
                <a:latin typeface="Barlow Medium" panose="00000600000000000000" pitchFamily="2" charset="0"/>
              </a:rPr>
              <a:t>Secondary titel if necessary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87AF3E81-0F16-6C82-B83C-A422DD5E645C}"/>
              </a:ext>
            </a:extLst>
          </p:cNvPr>
          <p:cNvSpPr txBox="1"/>
          <p:nvPr/>
        </p:nvSpPr>
        <p:spPr>
          <a:xfrm>
            <a:off x="11582400" y="4700767"/>
            <a:ext cx="4231277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illustrations and pictures as you want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387FA18-EE79-D8AA-41C0-AABBCE72403A}"/>
              </a:ext>
            </a:extLst>
          </p:cNvPr>
          <p:cNvSpPr txBox="1"/>
          <p:nvPr/>
        </p:nvSpPr>
        <p:spPr>
          <a:xfrm>
            <a:off x="1191930" y="4686300"/>
            <a:ext cx="5678905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540BC149-0534-6EB3-54ED-3D7B480E2535}"/>
              </a:ext>
            </a:extLst>
          </p:cNvPr>
          <p:cNvSpPr txBox="1"/>
          <p:nvPr/>
        </p:nvSpPr>
        <p:spPr>
          <a:xfrm>
            <a:off x="1191930" y="5113782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6A74065-8858-8965-D4FD-893BBF2A1685}"/>
              </a:ext>
            </a:extLst>
          </p:cNvPr>
          <p:cNvSpPr txBox="1"/>
          <p:nvPr/>
        </p:nvSpPr>
        <p:spPr>
          <a:xfrm>
            <a:off x="1147355" y="5865756"/>
            <a:ext cx="5678905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195999B6-80FE-2E4C-3633-8743BC81A5FC}"/>
              </a:ext>
            </a:extLst>
          </p:cNvPr>
          <p:cNvSpPr txBox="1"/>
          <p:nvPr/>
        </p:nvSpPr>
        <p:spPr>
          <a:xfrm>
            <a:off x="1147355" y="6293238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5AA61171-78B3-2CA1-8987-BE826C055825}"/>
              </a:ext>
            </a:extLst>
          </p:cNvPr>
          <p:cNvSpPr txBox="1"/>
          <p:nvPr/>
        </p:nvSpPr>
        <p:spPr>
          <a:xfrm>
            <a:off x="1138646" y="7174309"/>
            <a:ext cx="5678905" cy="276999"/>
          </a:xfrm>
          <a:prstGeom prst="rect">
            <a:avLst/>
          </a:prstGeom>
          <a:effectLst/>
        </p:spPr>
        <p:txBody>
          <a:bodyPr wrap="square" lIns="0" tIns="0" rIns="0" bIns="0" rtlCol="0" anchor="ctr">
            <a:spAutoFit/>
          </a:bodyPr>
          <a:lstStyle/>
          <a:p>
            <a:pPr defTabSz="609630"/>
            <a:r>
              <a:rPr lang="en-US" b="1" spc="243" dirty="0">
                <a:solidFill>
                  <a:srgbClr val="FFFFFF"/>
                </a:solidFill>
                <a:latin typeface="Barlow ExtraBold" panose="00000900000000000000" pitchFamily="2" charset="0"/>
              </a:rPr>
              <a:t>Application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19EB658F-DAF7-F991-DC4A-C7C5E4523008}"/>
              </a:ext>
            </a:extLst>
          </p:cNvPr>
          <p:cNvSpPr txBox="1"/>
          <p:nvPr/>
        </p:nvSpPr>
        <p:spPr>
          <a:xfrm>
            <a:off x="1138646" y="7601791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58659407-3EEE-CE57-99FD-FA4B1283458A}"/>
              </a:ext>
            </a:extLst>
          </p:cNvPr>
          <p:cNvSpPr txBox="1"/>
          <p:nvPr/>
        </p:nvSpPr>
        <p:spPr>
          <a:xfrm>
            <a:off x="1147355" y="3678079"/>
            <a:ext cx="8462554" cy="2462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arlow" panose="00000500000000000000" pitchFamily="2" charset="0"/>
              </a:rPr>
              <a:t>Add your own text..</a:t>
            </a:r>
          </a:p>
        </p:txBody>
      </p:sp>
    </p:spTree>
    <p:extLst>
      <p:ext uri="{BB962C8B-B14F-4D97-AF65-F5344CB8AC3E}">
        <p14:creationId xmlns:p14="http://schemas.microsoft.com/office/powerpoint/2010/main" val="418181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2005</Words>
  <Application>Microsoft Office PowerPoint</Application>
  <PresentationFormat>Custom</PresentationFormat>
  <Paragraphs>375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Bahnschrift</vt:lpstr>
      <vt:lpstr>Barlow Black</vt:lpstr>
      <vt:lpstr>Arial</vt:lpstr>
      <vt:lpstr>Bahnschrift Light</vt:lpstr>
      <vt:lpstr>Barlow Light</vt:lpstr>
      <vt:lpstr>Calibri</vt:lpstr>
      <vt:lpstr>Barlow</vt:lpstr>
      <vt:lpstr>Barlow ExtraBold</vt:lpstr>
      <vt:lpstr>Barlow Bold</vt:lpstr>
      <vt:lpstr>Barlow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AAU Technology Transfer Office 2022</dc:title>
  <dc:creator>Trine Reinholt Andersen</dc:creator>
  <cp:lastModifiedBy>Jens Frede Rasmussen</cp:lastModifiedBy>
  <cp:revision>31</cp:revision>
  <dcterms:created xsi:type="dcterms:W3CDTF">2006-08-16T00:00:00Z</dcterms:created>
  <dcterms:modified xsi:type="dcterms:W3CDTF">2024-10-14T09:20:35Z</dcterms:modified>
  <dc:identifier>DAFPSxsSvxQ</dc:identifier>
</cp:coreProperties>
</file>