
<file path=[Content_Types].xml><?xml version="1.0" encoding="utf-8"?>
<Types xmlns="http://schemas.openxmlformats.org/package/2006/content-types">
  <Default Extension="AE547870" ContentType="image/png"/>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56" r:id="rId5"/>
    <p:sldMasterId id="2147484070" r:id="rId6"/>
  </p:sldMasterIdLst>
  <p:notesMasterIdLst>
    <p:notesMasterId r:id="rId27"/>
  </p:notesMasterIdLst>
  <p:handoutMasterIdLst>
    <p:handoutMasterId r:id="rId28"/>
  </p:handoutMasterIdLst>
  <p:sldIdLst>
    <p:sldId id="378" r:id="rId7"/>
    <p:sldId id="392" r:id="rId8"/>
    <p:sldId id="400" r:id="rId9"/>
    <p:sldId id="422" r:id="rId10"/>
    <p:sldId id="426" r:id="rId11"/>
    <p:sldId id="427" r:id="rId12"/>
    <p:sldId id="423" r:id="rId13"/>
    <p:sldId id="425" r:id="rId14"/>
    <p:sldId id="424" r:id="rId15"/>
    <p:sldId id="420" r:id="rId16"/>
    <p:sldId id="394" r:id="rId17"/>
    <p:sldId id="416" r:id="rId18"/>
    <p:sldId id="417" r:id="rId19"/>
    <p:sldId id="418" r:id="rId20"/>
    <p:sldId id="401" r:id="rId21"/>
    <p:sldId id="433" r:id="rId22"/>
    <p:sldId id="431" r:id="rId23"/>
    <p:sldId id="429" r:id="rId24"/>
    <p:sldId id="430" r:id="rId25"/>
    <p:sldId id="412" r:id="rId26"/>
  </p:sldIdLst>
  <p:sldSz cx="12192000" cy="6858000"/>
  <p:notesSz cx="6794500" cy="9906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78"/>
            <p14:sldId id="392"/>
            <p14:sldId id="400"/>
            <p14:sldId id="422"/>
            <p14:sldId id="426"/>
            <p14:sldId id="427"/>
            <p14:sldId id="423"/>
            <p14:sldId id="425"/>
            <p14:sldId id="424"/>
            <p14:sldId id="420"/>
            <p14:sldId id="394"/>
            <p14:sldId id="416"/>
            <p14:sldId id="417"/>
            <p14:sldId id="418"/>
            <p14:sldId id="401"/>
            <p14:sldId id="433"/>
            <p14:sldId id="431"/>
            <p14:sldId id="429"/>
            <p14:sldId id="430"/>
            <p14:sldId id="41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F6752"/>
    <a:srgbClr val="9DBB1D"/>
    <a:srgbClr val="5E9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3651" autoAdjust="0"/>
  </p:normalViewPr>
  <p:slideViewPr>
    <p:cSldViewPr snapToGrid="0" snapToObjects="1">
      <p:cViewPr varScale="1">
        <p:scale>
          <a:sx n="99" d="100"/>
          <a:sy n="99" d="100"/>
        </p:scale>
        <p:origin x="404"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'Ark2'!$C$2</c:f>
              <c:strCache>
                <c:ptCount val="1"/>
                <c:pt idx="0">
                  <c:v>Studerende som modtager SPS</c:v>
                </c:pt>
              </c:strCache>
            </c:strRef>
          </c:tx>
          <c:spPr>
            <a:solidFill>
              <a:schemeClr val="accent1"/>
            </a:solidFill>
            <a:ln>
              <a:noFill/>
            </a:ln>
            <a:effectLst/>
          </c:spPr>
          <c:invertIfNegative val="0"/>
          <c:cat>
            <c:numRef>
              <c:f>'Ark2'!$B$3:$B$5</c:f>
              <c:numCache>
                <c:formatCode>General</c:formatCode>
                <c:ptCount val="3"/>
                <c:pt idx="0">
                  <c:v>2020</c:v>
                </c:pt>
                <c:pt idx="1">
                  <c:v>2021</c:v>
                </c:pt>
                <c:pt idx="2">
                  <c:v>2022</c:v>
                </c:pt>
              </c:numCache>
            </c:numRef>
          </c:cat>
          <c:val>
            <c:numRef>
              <c:f>'Ark2'!$C$3:$C$5</c:f>
              <c:numCache>
                <c:formatCode>General</c:formatCode>
                <c:ptCount val="3"/>
                <c:pt idx="0">
                  <c:v>764</c:v>
                </c:pt>
                <c:pt idx="1">
                  <c:v>919</c:v>
                </c:pt>
                <c:pt idx="2">
                  <c:v>1000</c:v>
                </c:pt>
              </c:numCache>
            </c:numRef>
          </c:val>
          <c:extLst>
            <c:ext xmlns:c16="http://schemas.microsoft.com/office/drawing/2014/chart" uri="{C3380CC4-5D6E-409C-BE32-E72D297353CC}">
              <c16:uniqueId val="{00000000-018B-4760-9316-EB7CB2038388}"/>
            </c:ext>
          </c:extLst>
        </c:ser>
        <c:dLbls>
          <c:showLegendKey val="0"/>
          <c:showVal val="0"/>
          <c:showCatName val="0"/>
          <c:showSerName val="0"/>
          <c:showPercent val="0"/>
          <c:showBubbleSize val="0"/>
        </c:dLbls>
        <c:gapWidth val="219"/>
        <c:overlap val="-27"/>
        <c:axId val="1235280416"/>
        <c:axId val="1235280896"/>
      </c:barChart>
      <c:catAx>
        <c:axId val="123528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35280896"/>
        <c:crosses val="autoZero"/>
        <c:auto val="1"/>
        <c:lblAlgn val="ctr"/>
        <c:lblOffset val="100"/>
        <c:noMultiLvlLbl val="0"/>
      </c:catAx>
      <c:valAx>
        <c:axId val="1235280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35280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A740EBAF-D955-C443-AB02-2BCBC7797572}" type="datetimeFigureOut">
              <a:rPr lang="en-US" smtClean="0"/>
              <a:t>8/17/2023</a:t>
            </a:fld>
            <a:endParaRPr lang="en-US"/>
          </a:p>
        </p:txBody>
      </p:sp>
      <p:sp>
        <p:nvSpPr>
          <p:cNvPr id="4" name="Footer Placeholder 3"/>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247A641A-FC50-3840-A830-42D90553FE8C}" type="datetimeFigureOut">
              <a:rPr lang="en-US" smtClean="0"/>
              <a:t>8/17/2023</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lgn="l" rtl="0" fontAlgn="base">
              <a:buFont typeface="Arial" panose="020B0604020202020204" pitchFamily="34" charset="0"/>
              <a:buChar char="•"/>
            </a:pPr>
            <a:r>
              <a:rPr lang="da-DK" sz="1800" b="0" i="0" u="none" strike="noStrike" noProof="0" dirty="0">
                <a:solidFill>
                  <a:srgbClr val="000000"/>
                </a:solidFill>
                <a:effectLst/>
                <a:latin typeface="Calibri"/>
                <a:cs typeface="Calibri"/>
              </a:rPr>
              <a:t>AAU Studie- og trivselsvejledning er placeret i både i Aalborg, Esbjerg og København, og vi vejleder på tværs af uddannelser og i hele din studietid.</a:t>
            </a:r>
          </a:p>
          <a:p>
            <a:pPr marL="285750" indent="-285750" algn="l" rtl="0" fontAlgn="base">
              <a:buFont typeface="Arial" panose="020B0604020202020204" pitchFamily="34" charset="0"/>
              <a:buChar char="•"/>
            </a:pPr>
            <a:r>
              <a:rPr lang="da-DK" sz="1800" b="0" i="0" u="none" strike="noStrike" noProof="0" dirty="0">
                <a:solidFill>
                  <a:srgbClr val="000000"/>
                </a:solidFill>
                <a:effectLst/>
                <a:latin typeface="Calibri"/>
                <a:cs typeface="Calibri"/>
              </a:rPr>
              <a:t>Hos Studie- og trivselsvejledningen kan du bl.a. få vejledning om</a:t>
            </a:r>
          </a:p>
          <a:p>
            <a:pPr marL="742950" lvl="1" indent="-285750" algn="l" rtl="0" fontAlgn="base">
              <a:buFont typeface="Arial" panose="020B0604020202020204" pitchFamily="34" charset="0"/>
              <a:buChar char="•"/>
            </a:pPr>
            <a:r>
              <a:rPr lang="da-DK" sz="1800" b="1" i="0" u="none" strike="noStrike" noProof="0" dirty="0">
                <a:solidFill>
                  <a:srgbClr val="000000"/>
                </a:solidFill>
                <a:effectLst/>
                <a:latin typeface="Calibri"/>
                <a:cs typeface="Calibri"/>
              </a:rPr>
              <a:t>Studieteknik</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marL="1200150" lvl="2" indent="-285750" algn="l" rtl="0" fontAlgn="base">
              <a:buFont typeface="Arial" panose="020B0604020202020204" pitchFamily="34" charset="0"/>
              <a:buChar char="•"/>
            </a:pPr>
            <a:r>
              <a:rPr lang="da-DK" sz="1800" b="0" i="0" u="none" strike="noStrike" noProof="0" dirty="0">
                <a:solidFill>
                  <a:srgbClr val="000000"/>
                </a:solidFill>
                <a:effectLst/>
                <a:latin typeface="Calibri"/>
                <a:cs typeface="Calibri"/>
              </a:rPr>
              <a:t>Struktur og overskud i hverdagen, eksamensforberedelse, gode notat-, skrive-, læseteknikker</a:t>
            </a:r>
            <a:r>
              <a:rPr lang="da-DK" sz="1800" b="0" i="0" noProof="0" dirty="0">
                <a:solidFill>
                  <a:srgbClr val="444444"/>
                </a:solidFill>
                <a:effectLst/>
                <a:latin typeface="Calibri"/>
                <a:cs typeface="Calibri"/>
              </a:rPr>
              <a:t>​</a:t>
            </a:r>
          </a:p>
          <a:p>
            <a:pPr algn="l" rtl="0" fontAlgn="base">
              <a:buFont typeface="Arial" panose="020B0604020202020204" pitchFamily="34" charset="0"/>
              <a:buChar char="•"/>
            </a:pPr>
            <a:endParaRPr lang="da-DK" sz="1800" b="0" i="0" noProof="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1" i="0" u="none" strike="noStrike" noProof="0" dirty="0">
                <a:solidFill>
                  <a:srgbClr val="000000"/>
                </a:solidFill>
                <a:effectLst/>
                <a:latin typeface="Calibri"/>
                <a:cs typeface="Calibri"/>
              </a:rPr>
              <a:t>Studietvivl</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marL="1200150" lvl="2" indent="-285750" fontAlgn="base">
              <a:buFont typeface="Arial" panose="020B0604020202020204" pitchFamily="34" charset="0"/>
              <a:buChar char="•"/>
            </a:pPr>
            <a:r>
              <a:rPr lang="da-DK" dirty="0"/>
              <a:t>Mange oplever tvivl. Det kan både være ift. valg af uddannelse, men også i det hele taget om man ”passer ind” på universitetet. Det er helt naturligt at være i tvivl, og man kan sige, at hvis man oplever at have det svært, at det bare er et tegn på, at der er noget, man kan lære. Det betyder ikke, at man ikke hører til – alle oplever ind i mellem, at det er svært. </a:t>
            </a:r>
            <a:endParaRPr lang="da-DK" b="0" i="0" noProof="0" dirty="0">
              <a:effectLst/>
            </a:endParaRPr>
          </a:p>
          <a:p>
            <a:pPr marL="0" indent="0" algn="l" rtl="0" fontAlgn="base">
              <a:buFont typeface="Arial" panose="020B0604020202020204" pitchFamily="34" charset="0"/>
              <a:buNone/>
            </a:pPr>
            <a:endParaRPr lang="da-DK" sz="1800" b="0" i="0" noProof="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1" i="0" u="none" strike="noStrike" noProof="0" dirty="0">
                <a:solidFill>
                  <a:srgbClr val="000000"/>
                </a:solidFill>
                <a:effectLst/>
                <a:latin typeface="Calibri"/>
                <a:cs typeface="Calibri"/>
              </a:rPr>
              <a:t>Studiemotivation</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marL="1200150" lvl="2" indent="-285750" algn="l" rtl="0" fontAlgn="base">
              <a:buFont typeface="Arial" panose="020B0604020202020204" pitchFamily="34" charset="0"/>
              <a:buChar char="•"/>
            </a:pPr>
            <a:r>
              <a:rPr lang="da-DK" sz="1800" b="0" i="0" u="none" strike="noStrike" noProof="0" dirty="0">
                <a:solidFill>
                  <a:srgbClr val="000000"/>
                </a:solidFill>
                <a:effectLst/>
                <a:latin typeface="Calibri"/>
                <a:cs typeface="Calibri"/>
              </a:rPr>
              <a:t>Hvad hvis den for en stund forsvinder? Det er helt naturligt, at den forsvinder, men hvordan kan man genfinde den – det kan vi også hjælpe med</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marL="0" indent="0" algn="l" rtl="0" fontAlgn="base">
              <a:buFont typeface="Arial" panose="020B0604020202020204" pitchFamily="34" charset="0"/>
              <a:buNone/>
            </a:pPr>
            <a:endParaRPr lang="da-DK" sz="1800" b="0" i="0" u="none" strike="noStrike" noProof="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da-DK" sz="1800" b="1" i="0" u="none" strike="noStrike" noProof="0" dirty="0">
                <a:solidFill>
                  <a:srgbClr val="000000"/>
                </a:solidFill>
                <a:effectLst/>
                <a:latin typeface="Calibri"/>
                <a:cs typeface="Calibri"/>
              </a:rPr>
              <a:t>Valg undervejs i din uddannelse på universitetet</a:t>
            </a:r>
            <a:r>
              <a:rPr lang="da-DK" sz="1800" b="0" i="0" u="none" strike="noStrike" noProof="0" dirty="0">
                <a:solidFill>
                  <a:srgbClr val="000000"/>
                </a:solidFill>
                <a:effectLst/>
                <a:latin typeface="Calibri"/>
                <a:cs typeface="Calibri"/>
              </a:rPr>
              <a:t> </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marL="742950" lvl="1" indent="-285750" algn="l" rtl="0" fontAlgn="base">
              <a:buFont typeface="Arial" panose="020B0604020202020204" pitchFamily="34" charset="0"/>
              <a:buChar char="•"/>
            </a:pPr>
            <a:r>
              <a:rPr lang="da-DK" sz="1800" b="1" i="0" u="none" strike="noStrike" noProof="0" dirty="0">
                <a:solidFill>
                  <a:srgbClr val="000000"/>
                </a:solidFill>
                <a:effectLst/>
                <a:latin typeface="Calibri"/>
                <a:cs typeface="Calibri"/>
              </a:rPr>
              <a:t>Generelle regler og procedurer </a:t>
            </a:r>
            <a:r>
              <a:rPr lang="da-DK" sz="1800" b="0" i="0" u="none" strike="noStrike" noProof="0" dirty="0">
                <a:solidFill>
                  <a:srgbClr val="000000"/>
                </a:solidFill>
                <a:effectLst/>
                <a:latin typeface="Calibri"/>
                <a:cs typeface="Calibri"/>
              </a:rPr>
              <a:t>(barsel, orlov, studieaktivitet, dispensation, studieskift mm) </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marL="742950" lvl="1" indent="-285750" algn="l" rtl="0" fontAlgn="base">
              <a:buFont typeface="Arial" panose="020B0604020202020204" pitchFamily="34" charset="0"/>
              <a:buChar char="•"/>
            </a:pPr>
            <a:r>
              <a:rPr lang="da-DK" sz="1800" b="1" i="0" u="none" strike="noStrike" noProof="0" dirty="0">
                <a:solidFill>
                  <a:srgbClr val="000000"/>
                </a:solidFill>
                <a:effectLst/>
                <a:latin typeface="Calibri"/>
                <a:cs typeface="Calibri"/>
              </a:rPr>
              <a:t>Personlige og studierelaterede udfordringer</a:t>
            </a:r>
            <a:r>
              <a:rPr lang="da-DK" sz="1800" b="0" i="0" u="none" strike="noStrike" noProof="0" dirty="0">
                <a:solidFill>
                  <a:srgbClr val="000000"/>
                </a:solidFill>
                <a:effectLst/>
                <a:latin typeface="Calibri"/>
                <a:cs typeface="Calibri"/>
              </a:rPr>
              <a:t> (ensomhed, usikker på faglighed, koncentrationsbesvær m.m.)</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lvl="1" algn="l" rtl="0" fontAlgn="base"/>
            <a:endParaRPr lang="da-DK" sz="1800" b="0" i="0" u="none" strike="noStrike" noProof="0">
              <a:solidFill>
                <a:srgbClr val="444444"/>
              </a:solidFill>
              <a:effectLst/>
              <a:latin typeface="Arial" panose="020B0604020202020204" pitchFamily="34" charset="0"/>
              <a:cs typeface="Arial" panose="020B0604020202020204" pitchFamily="34" charset="0"/>
            </a:endParaRPr>
          </a:p>
          <a:p>
            <a:pPr marL="742950" lvl="1" indent="-285750" algn="l" rtl="0" fontAlgn="base">
              <a:buFont typeface="Arial" panose="020B0604020202020204" pitchFamily="34" charset="0"/>
              <a:buChar char="•"/>
            </a:pPr>
            <a:r>
              <a:rPr lang="da-DK" sz="1800" b="0" i="0" u="none" strike="noStrike" noProof="0" dirty="0">
                <a:solidFill>
                  <a:srgbClr val="000000"/>
                </a:solidFill>
                <a:effectLst/>
                <a:latin typeface="Calibri"/>
                <a:cs typeface="Calibri"/>
              </a:rPr>
              <a:t>Til samtaler hos Studie- og trivselsvejledningen er der ikke behov for, at I forbereder jer. Hvis der er noget I er i tvivl om kan det sagtens være en samtale om det – vi skal nok hjælpe. </a:t>
            </a:r>
            <a:r>
              <a:rPr lang="da-DK" sz="1800" b="0" i="0" noProof="0" dirty="0">
                <a:solidFill>
                  <a:srgbClr val="444444"/>
                </a:solidFill>
                <a:effectLst/>
                <a:latin typeface="Calibri"/>
                <a:cs typeface="Calibri"/>
              </a:rPr>
              <a:t>​</a:t>
            </a:r>
            <a:endParaRPr lang="da-DK" sz="1800" b="0" i="0" u="none" strike="noStrike" noProof="0" dirty="0">
              <a:solidFill>
                <a:srgbClr val="444444"/>
              </a:solidFill>
              <a:effectLst/>
              <a:latin typeface="Calibri"/>
              <a:cs typeface="Calibri"/>
            </a:endParaRPr>
          </a:p>
          <a:p>
            <a:pPr marL="742950" lvl="1" indent="-285750" algn="l" rtl="0" fontAlgn="base">
              <a:buFont typeface="Arial" panose="020B0604020202020204" pitchFamily="34" charset="0"/>
              <a:buChar char="•"/>
            </a:pPr>
            <a:r>
              <a:rPr lang="da-DK" sz="1800" b="0" i="0" u="none" strike="noStrike" noProof="0" dirty="0">
                <a:solidFill>
                  <a:srgbClr val="000000"/>
                </a:solidFill>
                <a:effectLst/>
                <a:latin typeface="Calibri"/>
                <a:cs typeface="Calibri"/>
              </a:rPr>
              <a:t>Samtalen er fortrolig og efter jeres dagsorden – vi har ikke nogen skjult agenda, og vi </a:t>
            </a:r>
            <a:r>
              <a:rPr lang="da-DK" sz="1800" b="0" i="0" u="none" strike="noStrike" noProof="0" dirty="0" err="1">
                <a:solidFill>
                  <a:srgbClr val="000000"/>
                </a:solidFill>
                <a:effectLst/>
                <a:latin typeface="Calibri"/>
                <a:cs typeface="Calibri"/>
              </a:rPr>
              <a:t>moraler’er</a:t>
            </a:r>
            <a:r>
              <a:rPr lang="da-DK" sz="1800" b="0" i="0" u="none" strike="noStrike" noProof="0" dirty="0">
                <a:solidFill>
                  <a:srgbClr val="000000"/>
                </a:solidFill>
                <a:effectLst/>
                <a:latin typeface="Calibri"/>
                <a:cs typeface="Calibri"/>
              </a:rPr>
              <a:t> ikke. </a:t>
            </a:r>
            <a:r>
              <a:rPr lang="da-DK" sz="1800" b="0" i="0" noProof="0" dirty="0">
                <a:solidFill>
                  <a:srgbClr val="444444"/>
                </a:solidFill>
                <a:effectLst/>
                <a:latin typeface="Calibri"/>
                <a:cs typeface="Calibri"/>
              </a:rPr>
              <a:t>​</a:t>
            </a:r>
          </a:p>
          <a:p>
            <a:endParaRPr lang="da-DK" noProof="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165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a:srcRect l="2931" r="60888"/>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a:t>KLIK HER FOR AT ÆNDRE TITEL</a:t>
            </a:r>
            <a:endParaRPr lang="en-US" dirty="0"/>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137337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a:t>KLIK HER FOR AT ÆNDRE TITEL</a:t>
            </a:r>
            <a:endParaRPr lang="en-US" dirty="0"/>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2247948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a:t>KLIK HER FOR AT ÆNDRE TITEL</a:t>
            </a:r>
            <a:endParaRPr lang="en-US" dirty="0"/>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915933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927417"/>
            <a:ext cx="3673420"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3" y="943460"/>
            <a:ext cx="3673419" cy="1860884"/>
          </a:xfrm>
        </p:spPr>
        <p:txBody>
          <a:bodyPr/>
          <a:lstStyle>
            <a:lvl1pPr>
              <a:defRPr sz="3600">
                <a:solidFill>
                  <a:schemeClr val="bg1"/>
                </a:solidFill>
              </a:defRPr>
            </a:lvl1pPr>
          </a:lstStyle>
          <a:p>
            <a:r>
              <a:rPr lang="en-US"/>
              <a:t>KLIK HER FOR AT ÆNDRE TITEL</a:t>
            </a:r>
            <a:endParaRPr lang="en-US" dirty="0"/>
          </a:p>
        </p:txBody>
      </p:sp>
    </p:spTree>
    <p:extLst>
      <p:ext uri="{BB962C8B-B14F-4D97-AF65-F5344CB8AC3E}">
        <p14:creationId xmlns:p14="http://schemas.microsoft.com/office/powerpoint/2010/main" val="3282601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1A0B2-162C-5B59-7AC2-A76D374989B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8206BB5-82D5-954E-CEFE-4BD1358DD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C629F60-5A33-9970-E340-B7BE4D1148FB}"/>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5" name="Pladsholder til sidefod 4">
            <a:extLst>
              <a:ext uri="{FF2B5EF4-FFF2-40B4-BE49-F238E27FC236}">
                <a16:creationId xmlns:a16="http://schemas.microsoft.com/office/drawing/2014/main" id="{8F2F483A-138D-444C-18ED-6598D8FE6C7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3258D9-1E5F-2AEF-A58F-0C1BF1B2179D}"/>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73699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32AA74-37B4-20B6-DD1C-03A0B760351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D08BF2B-9590-BF7E-5227-DCBB3D2B713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7723FCE-3C91-D11A-16A0-9AA95AE043D0}"/>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5" name="Pladsholder til sidefod 4">
            <a:extLst>
              <a:ext uri="{FF2B5EF4-FFF2-40B4-BE49-F238E27FC236}">
                <a16:creationId xmlns:a16="http://schemas.microsoft.com/office/drawing/2014/main" id="{35215BDB-8449-E438-C814-70D3308D7C5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51F20B4-2528-0AF1-F246-86EF4B9749CA}"/>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855236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61E4C-A791-CEA1-0B79-2F8A3A47E797}"/>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8A73518-AB58-C119-DDEB-29EF9AD44A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4A44881-8647-659D-D350-1D962873620B}"/>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5" name="Pladsholder til sidefod 4">
            <a:extLst>
              <a:ext uri="{FF2B5EF4-FFF2-40B4-BE49-F238E27FC236}">
                <a16:creationId xmlns:a16="http://schemas.microsoft.com/office/drawing/2014/main" id="{240A3CC1-4292-61DA-5F8C-A64ED513A5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8E6D2D-D37F-2174-9937-86D8C6294663}"/>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1577212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49AE8-E818-4A92-6AD5-6868DA7A2DE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826A7A7-7426-9A08-5064-09809B27780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C86C21D-10BD-C5D9-45D4-DBCEA1CF4AD6}"/>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44B7494-F0FA-793C-044A-175F01F0027F}"/>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6" name="Pladsholder til sidefod 5">
            <a:extLst>
              <a:ext uri="{FF2B5EF4-FFF2-40B4-BE49-F238E27FC236}">
                <a16:creationId xmlns:a16="http://schemas.microsoft.com/office/drawing/2014/main" id="{F705B774-D6B6-6313-075F-9BBCBD58F4D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C8023C1-2308-76B7-8FA2-6F6064907CD9}"/>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1429767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516D7-3E50-13F1-B9CE-33A7BAB4C78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97E8EA5-0B27-F298-89C5-99B72DEAAD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7DFA12B-08B3-4375-2EE1-92A6C466737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10C5D245-1E24-F306-23F0-08E6993AB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24C2207C-7A4D-38CC-9611-9D35B8416CE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D77F197-22C6-4B47-2350-0D268DF982DC}"/>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8" name="Pladsholder til sidefod 7">
            <a:extLst>
              <a:ext uri="{FF2B5EF4-FFF2-40B4-BE49-F238E27FC236}">
                <a16:creationId xmlns:a16="http://schemas.microsoft.com/office/drawing/2014/main" id="{98A5424C-F294-C4FD-8F6B-0E36FFD7373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F128C7E-975B-0703-F1DF-96ED38B942F0}"/>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3899779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7EA626-AD22-F268-AC37-0D221D95D58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FFF9170-DA10-B0E1-B548-9194A80E5EAD}"/>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4" name="Pladsholder til sidefod 3">
            <a:extLst>
              <a:ext uri="{FF2B5EF4-FFF2-40B4-BE49-F238E27FC236}">
                <a16:creationId xmlns:a16="http://schemas.microsoft.com/office/drawing/2014/main" id="{2008F99E-EE32-723B-E989-98B02E08708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BE5727A-902D-3115-F848-676C6A262248}"/>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352583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AALBORG UNIVERSITET</a:t>
            </a:r>
            <a:br>
              <a:rPr lang="en-US"/>
            </a:br>
            <a:r>
              <a:rPr lang="en-US"/>
              <a:t>OVERSKRIFT</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a:t>AF </a:t>
            </a:r>
            <a:r>
              <a:rPr lang="da-DK" dirty="0"/>
              <a:t>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47B9363-D57C-3985-AF4F-FE2BACDC559C}"/>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3" name="Pladsholder til sidefod 2">
            <a:extLst>
              <a:ext uri="{FF2B5EF4-FFF2-40B4-BE49-F238E27FC236}">
                <a16:creationId xmlns:a16="http://schemas.microsoft.com/office/drawing/2014/main" id="{E3A58CA5-2E5A-A1D7-9FD5-3F1FAF6DD1E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7EE6AA3-F277-8DDC-2670-DADF1922EB9C}"/>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2699755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C50BD-8CAE-EDA0-1BD6-725F76D24C4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2C25E3A-4E20-F8CE-568F-50AFB9FD8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F6F959F-DD26-A3C2-A0A4-078905EF7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CCB0FFF-B298-CF7A-8C44-D041CB158BCC}"/>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6" name="Pladsholder til sidefod 5">
            <a:extLst>
              <a:ext uri="{FF2B5EF4-FFF2-40B4-BE49-F238E27FC236}">
                <a16:creationId xmlns:a16="http://schemas.microsoft.com/office/drawing/2014/main" id="{9B6F6B5B-8D5A-D29C-942A-AF73B86EEC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1ECD908-81DF-7A78-8D65-CEBBFE2FF366}"/>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4184468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19E25-A893-13AF-E934-1CD8C44D8BA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DE37293-B434-A8D6-860F-3065B2277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5141883-4626-80B4-E223-BE7C8BCCE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9537589-7848-15CD-3518-647AFAB69D64}"/>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6" name="Pladsholder til sidefod 5">
            <a:extLst>
              <a:ext uri="{FF2B5EF4-FFF2-40B4-BE49-F238E27FC236}">
                <a16:creationId xmlns:a16="http://schemas.microsoft.com/office/drawing/2014/main" id="{AB8C02F7-205D-0C8B-108D-3350BA6C3F3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E029CF6-9FC6-1F3F-B5E3-26156CFBB8D4}"/>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2942455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073AD-D6CF-5A9B-9701-169D6F175D0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C28F2B5-EB94-BB1C-234E-3A4953E3198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C54991E-DA43-A94C-E4D4-0D5B838D18E8}"/>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5" name="Pladsholder til sidefod 4">
            <a:extLst>
              <a:ext uri="{FF2B5EF4-FFF2-40B4-BE49-F238E27FC236}">
                <a16:creationId xmlns:a16="http://schemas.microsoft.com/office/drawing/2014/main" id="{DD2B1340-AE2D-0B84-86AC-033E4138AC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ECE1DEC-6F61-6C30-34DF-A685513970C0}"/>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1300066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3AEE57A-856B-69BC-B429-C44C9B9C36CB}"/>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00EAE77-6E83-84DB-7E25-69E5B17BE7CA}"/>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C5BB2BF-018F-A24C-ED2E-39B5E6DDEB21}"/>
              </a:ext>
            </a:extLst>
          </p:cNvPr>
          <p:cNvSpPr>
            <a:spLocks noGrp="1"/>
          </p:cNvSpPr>
          <p:nvPr>
            <p:ph type="dt" sz="half" idx="10"/>
          </p:nvPr>
        </p:nvSpPr>
        <p:spPr/>
        <p:txBody>
          <a:bodyPr/>
          <a:lstStyle/>
          <a:p>
            <a:fld id="{ED036ED4-389F-4202-8231-ED947988A55B}" type="datetimeFigureOut">
              <a:rPr lang="da-DK" smtClean="0"/>
              <a:t>17-08-2023</a:t>
            </a:fld>
            <a:endParaRPr lang="da-DK"/>
          </a:p>
        </p:txBody>
      </p:sp>
      <p:sp>
        <p:nvSpPr>
          <p:cNvPr id="5" name="Pladsholder til sidefod 4">
            <a:extLst>
              <a:ext uri="{FF2B5EF4-FFF2-40B4-BE49-F238E27FC236}">
                <a16:creationId xmlns:a16="http://schemas.microsoft.com/office/drawing/2014/main" id="{F3B1A564-4FEB-9955-5721-AF787624506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C6780A3-BB1E-4310-0DD2-C6E50F156988}"/>
              </a:ext>
            </a:extLst>
          </p:cNvPr>
          <p:cNvSpPr>
            <a:spLocks noGrp="1"/>
          </p:cNvSpPr>
          <p:nvPr>
            <p:ph type="sldNum" sz="quarter" idx="12"/>
          </p:nvPr>
        </p:nvSpPr>
        <p:spPr/>
        <p:txBody>
          <a:bodyPr/>
          <a:lstStyle/>
          <a:p>
            <a:fld id="{48438CC5-8E37-48B8-AD7A-BFC352AABDDD}" type="slidenum">
              <a:rPr lang="da-DK" smtClean="0"/>
              <a:t>‹nr.›</a:t>
            </a:fld>
            <a:endParaRPr lang="da-DK"/>
          </a:p>
        </p:txBody>
      </p:sp>
    </p:spTree>
    <p:extLst>
      <p:ext uri="{BB962C8B-B14F-4D97-AF65-F5344CB8AC3E}">
        <p14:creationId xmlns:p14="http://schemas.microsoft.com/office/powerpoint/2010/main" val="3093596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766763" y="657225"/>
            <a:ext cx="5433070" cy="1402687"/>
          </a:xfrm>
          <a:prstGeom prst="rect">
            <a:avLst/>
          </a:prstGeom>
        </p:spPr>
        <p:txBody>
          <a:bodyPr lIns="0" tIns="0"/>
          <a:lstStyle>
            <a:lvl1pPr>
              <a:defRPr sz="3600">
                <a:latin typeface="+mn-lt"/>
              </a:defRPr>
            </a:lvl1pPr>
          </a:lstStyle>
          <a:p>
            <a:r>
              <a:rPr lang="en-US" dirty="0"/>
              <a:t>KLIK HER FOR AT ÆNDRE TITEL</a:t>
            </a:r>
          </a:p>
        </p:txBody>
      </p:sp>
      <p:sp>
        <p:nvSpPr>
          <p:cNvPr id="4" name="Pladsholder til tekst 3"/>
          <p:cNvSpPr>
            <a:spLocks noGrp="1"/>
          </p:cNvSpPr>
          <p:nvPr>
            <p:ph type="body" sz="quarter" idx="12" hasCustomPrompt="1"/>
          </p:nvPr>
        </p:nvSpPr>
        <p:spPr>
          <a:xfrm>
            <a:off x="766763" y="2205038"/>
            <a:ext cx="5433070"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
        <p:nvSpPr>
          <p:cNvPr id="8"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73732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a:t>PAUSE</a:t>
            </a:r>
            <a:br>
              <a:rPr lang="en-US"/>
            </a:br>
            <a:r>
              <a:rPr lang="en-US"/>
              <a:t>OVERSKRIFT</a:t>
            </a:r>
            <a:endParaRPr lang="en-US" dirty="0"/>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a:t>KLIK HER FOR AT ÆNDRE TITEL</a:t>
            </a:r>
            <a:endParaRPr lang="en-US" dirty="0"/>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a:t>Indsæt </a:t>
            </a:r>
            <a:r>
              <a:rPr lang="da-DK" dirty="0" err="1"/>
              <a:t>bullets</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a:t>KLIK HER FOR AT ÆNDRE TITEL</a:t>
            </a:r>
            <a:endParaRPr lang="en-US" dirty="0"/>
          </a:p>
        </p:txBody>
      </p:sp>
      <p:sp>
        <p:nvSpPr>
          <p:cNvPr id="11" name="Pladsholder til diagram 10"/>
          <p:cNvSpPr>
            <a:spLocks noGrp="1"/>
          </p:cNvSpPr>
          <p:nvPr>
            <p:ph type="chart" sz="quarter" idx="12"/>
          </p:nvPr>
        </p:nvSpPr>
        <p:spPr>
          <a:xfrm>
            <a:off x="6096000" y="2262579"/>
            <a:ext cx="5524500"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a:t>Indsæt 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8" y="957753"/>
            <a:ext cx="3879477" cy="1987748"/>
          </a:xfrm>
        </p:spPr>
        <p:txBody>
          <a:bodyPr/>
          <a:lstStyle>
            <a:lvl1pPr>
              <a:defRPr sz="3600"/>
            </a:lvl1pPr>
          </a:lstStyle>
          <a:p>
            <a:r>
              <a:rPr lang="en-US"/>
              <a:t>KLIK HER FOR AT ÆNDRE TITEL</a:t>
            </a:r>
            <a:endParaRPr lang="en-US" dirty="0"/>
          </a:p>
        </p:txBody>
      </p:sp>
      <p:sp>
        <p:nvSpPr>
          <p:cNvPr id="7" name="Pladsholder til tekst 3"/>
          <p:cNvSpPr>
            <a:spLocks noGrp="1"/>
          </p:cNvSpPr>
          <p:nvPr>
            <p:ph type="body" sz="quarter" idx="12" hasCustomPrompt="1"/>
          </p:nvPr>
        </p:nvSpPr>
        <p:spPr>
          <a:xfrm>
            <a:off x="8031879" y="3199593"/>
            <a:ext cx="3588621" cy="2982722"/>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4" y="357948"/>
            <a:ext cx="4542975" cy="1486727"/>
          </a:xfrm>
        </p:spPr>
        <p:txBody>
          <a:bodyPr/>
          <a:lstStyle>
            <a:lvl1pPr>
              <a:defRPr sz="3600"/>
            </a:lvl1pPr>
          </a:lstStyle>
          <a:p>
            <a:r>
              <a:rPr lang="en-US"/>
              <a:t>KLIK HER FOR AT ÆNDRE TITEL</a:t>
            </a:r>
            <a:endParaRPr lang="en-US" dirty="0"/>
          </a:p>
        </p:txBody>
      </p:sp>
      <p:sp>
        <p:nvSpPr>
          <p:cNvPr id="7" name="Pladsholder til tekst 3"/>
          <p:cNvSpPr>
            <a:spLocks noGrp="1"/>
          </p:cNvSpPr>
          <p:nvPr>
            <p:ph type="body" sz="quarter" idx="15" hasCustomPrompt="1"/>
          </p:nvPr>
        </p:nvSpPr>
        <p:spPr>
          <a:xfrm>
            <a:off x="587375" y="2127154"/>
            <a:ext cx="4542974" cy="3575409"/>
          </a:xfrm>
        </p:spPr>
        <p:txBody>
          <a:bodyPr/>
          <a:lstStyle>
            <a:lvl1pPr marL="285750" indent="-285750">
              <a:lnSpc>
                <a:spcPct val="100000"/>
              </a:lnSpc>
              <a:spcBef>
                <a:spcPts val="600"/>
              </a:spcBef>
              <a:buFontTx/>
              <a:buBlip>
                <a:blip r:embed="rId2"/>
              </a:buBlip>
              <a:defRPr sz="1600" baseline="0"/>
            </a:lvl1pPr>
          </a:lstStyle>
          <a:p>
            <a:pPr lvl="0"/>
            <a:r>
              <a:rPr lang="da-DK"/>
              <a:t>Indsæt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a:t>Second level</a:t>
            </a:r>
          </a:p>
          <a:p>
            <a:pPr lvl="2"/>
            <a:r>
              <a:rPr lang="en-US"/>
              <a:t>Third level</a:t>
            </a:r>
          </a:p>
          <a:p>
            <a:pPr lvl="3"/>
            <a:r>
              <a:rPr lang="en-US"/>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8" r:id="rId8"/>
    <p:sldLayoutId id="2147484032" r:id="rId9"/>
    <p:sldLayoutId id="2147484054" r:id="rId10"/>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1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2"/>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13"/>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13"/>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1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bg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a:t>Second level</a:t>
            </a:r>
          </a:p>
          <a:p>
            <a:pPr lvl="2"/>
            <a:r>
              <a:rPr lang="en-US"/>
              <a:t>Third level</a:t>
            </a:r>
          </a:p>
          <a:p>
            <a:pPr lvl="3"/>
            <a:r>
              <a:rPr lang="en-US"/>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9" name="Gruppe 58"/>
          <p:cNvGrpSpPr/>
          <p:nvPr userDrawn="1"/>
        </p:nvGrpSpPr>
        <p:grpSpPr>
          <a:xfrm>
            <a:off x="-3502" y="657225"/>
            <a:ext cx="405154" cy="1182460"/>
            <a:chOff x="320675" y="2816225"/>
            <a:chExt cx="350838" cy="1023938"/>
          </a:xfrm>
          <a:solidFill>
            <a:schemeClr val="bg1"/>
          </a:solidFill>
        </p:grpSpPr>
        <p:sp>
          <p:nvSpPr>
            <p:cNvPr id="60"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2"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3"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4"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5"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6"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7"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8"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9"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0"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1"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2"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3"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4"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5"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6"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7"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8"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96627932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8" r:id="rId3"/>
  </p:sldLayoutIdLst>
  <p:hf hdr="0" ftr="0" dt="0"/>
  <p:txStyles>
    <p:titleStyle>
      <a:lvl1pPr algn="l" defTabSz="914318" rtl="0" eaLnBrk="1" latinLnBrk="0" hangingPunct="1">
        <a:lnSpc>
          <a:spcPct val="100000"/>
        </a:lnSpc>
        <a:spcBef>
          <a:spcPct val="0"/>
        </a:spcBef>
        <a:buNone/>
        <a:defRPr sz="3600" b="1" kern="1200" spc="300" baseline="0">
          <a:solidFill>
            <a:schemeClr val="bg1"/>
          </a:solidFill>
          <a:latin typeface="+mn-lt"/>
          <a:ea typeface="+mj-ea"/>
          <a:cs typeface="+mj-cs"/>
        </a:defRPr>
      </a:lvl1pPr>
    </p:titleStyle>
    <p:bodyStyle>
      <a:lvl1pPr marL="285750" indent="-285750" algn="l" defTabSz="914318" rtl="0" eaLnBrk="1" latinLnBrk="0" hangingPunct="1">
        <a:lnSpc>
          <a:spcPct val="120000"/>
        </a:lnSpc>
        <a:spcBef>
          <a:spcPts val="1000"/>
        </a:spcBef>
        <a:buFontTx/>
        <a:buBlip>
          <a:blip r:embed="rId5"/>
        </a:buBlip>
        <a:defRPr sz="1600" kern="1200" spc="0">
          <a:solidFill>
            <a:schemeClr val="bg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bg1"/>
          </a:solidFill>
          <a:latin typeface="+mn-lt"/>
          <a:ea typeface="+mn-ea"/>
          <a:cs typeface="+mn-cs"/>
        </a:defRPr>
      </a:lvl2pPr>
      <a:lvl3pPr marL="806450" indent="-171450" algn="l" defTabSz="914318" rtl="0" eaLnBrk="1" latinLnBrk="0" hangingPunct="1">
        <a:lnSpc>
          <a:spcPct val="120000"/>
        </a:lnSpc>
        <a:spcBef>
          <a:spcPts val="499"/>
        </a:spcBef>
        <a:buFontTx/>
        <a:buBlip>
          <a:blip r:embed="rId6"/>
        </a:buBlip>
        <a:tabLst>
          <a:tab pos="898525" algn="l"/>
        </a:tabLst>
        <a:defRPr sz="1200" kern="1200">
          <a:solidFill>
            <a:schemeClr val="bg1"/>
          </a:solidFill>
          <a:latin typeface="+mn-lt"/>
          <a:ea typeface="+mn-ea"/>
          <a:cs typeface="+mn-cs"/>
        </a:defRPr>
      </a:lvl3pPr>
      <a:lvl4pPr marL="1071563" indent="-171450" algn="l" defTabSz="914318" rtl="0" eaLnBrk="1" latinLnBrk="0" hangingPunct="1">
        <a:lnSpc>
          <a:spcPct val="120000"/>
        </a:lnSpc>
        <a:spcBef>
          <a:spcPts val="499"/>
        </a:spcBef>
        <a:buFontTx/>
        <a:buBlip>
          <a:blip r:embed="rId6"/>
        </a:buBlip>
        <a:defRPr sz="1000" kern="1200">
          <a:solidFill>
            <a:schemeClr val="bg1"/>
          </a:solidFill>
          <a:latin typeface="+mn-lt"/>
          <a:ea typeface="+mn-ea"/>
          <a:cs typeface="+mn-cs"/>
        </a:defRPr>
      </a:lvl4pPr>
      <a:lvl5pPr marL="1071563" indent="-171450" algn="l" defTabSz="914318" rtl="0" eaLnBrk="1" latinLnBrk="0" hangingPunct="1">
        <a:lnSpc>
          <a:spcPct val="120000"/>
        </a:lnSpc>
        <a:spcBef>
          <a:spcPts val="499"/>
        </a:spcBef>
        <a:buFontTx/>
        <a:buBlip>
          <a:blip r:embed="rId7"/>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2EBA060-DB48-263E-3AFA-494183AB9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7C1C076-E146-FD08-6264-530C03C6E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E1EFEE-1554-6933-761D-396A3C6A1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36ED4-389F-4202-8231-ED947988A55B}" type="datetimeFigureOut">
              <a:rPr lang="da-DK" smtClean="0"/>
              <a:t>17-08-2023</a:t>
            </a:fld>
            <a:endParaRPr lang="da-DK"/>
          </a:p>
        </p:txBody>
      </p:sp>
      <p:sp>
        <p:nvSpPr>
          <p:cNvPr id="5" name="Pladsholder til sidefod 4">
            <a:extLst>
              <a:ext uri="{FF2B5EF4-FFF2-40B4-BE49-F238E27FC236}">
                <a16:creationId xmlns:a16="http://schemas.microsoft.com/office/drawing/2014/main" id="{CB966D1B-23FC-CBBE-8277-17C8C9B05E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0F21787-CD1E-1B79-EF0B-2DFC29A00E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38CC5-8E37-48B8-AD7A-BFC352AABDDD}" type="slidenum">
              <a:rPr lang="da-DK" smtClean="0"/>
              <a:t>‹nr.›</a:t>
            </a:fld>
            <a:endParaRPr lang="da-DK"/>
          </a:p>
        </p:txBody>
      </p:sp>
    </p:spTree>
    <p:extLst>
      <p:ext uri="{BB962C8B-B14F-4D97-AF65-F5344CB8AC3E}">
        <p14:creationId xmlns:p14="http://schemas.microsoft.com/office/powerpoint/2010/main" val="3039733013"/>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mailto:sps@aau.dk"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studielivplus.studerende.aau.dk/"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5.AE547870"/><Relationship Id="rId4" Type="http://schemas.openxmlformats.org/officeDocument/2006/relationships/hyperlink" Target="http://www.studievejledning.aau.dk/"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ladsholder til billede 33"/>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4" name="Titel 3"/>
          <p:cNvSpPr>
            <a:spLocks noGrp="1"/>
          </p:cNvSpPr>
          <p:nvPr>
            <p:ph type="title"/>
          </p:nvPr>
        </p:nvSpPr>
        <p:spPr>
          <a:xfrm>
            <a:off x="2441575" y="2676493"/>
            <a:ext cx="7341129" cy="760633"/>
          </a:xfrm>
        </p:spPr>
        <p:txBody>
          <a:bodyPr/>
          <a:lstStyle/>
          <a:p>
            <a:r>
              <a:rPr lang="da-DK" dirty="0"/>
              <a:t>AALBORG UNIVERSITET</a:t>
            </a:r>
            <a:br>
              <a:rPr lang="da-DK" dirty="0"/>
            </a:br>
            <a:endParaRPr lang="da-DK" dirty="0"/>
          </a:p>
        </p:txBody>
      </p:sp>
      <p:sp>
        <p:nvSpPr>
          <p:cNvPr id="7" name="Pladsholder til tekst 6"/>
          <p:cNvSpPr>
            <a:spLocks noGrp="1"/>
          </p:cNvSpPr>
          <p:nvPr>
            <p:ph type="body" sz="quarter" idx="12"/>
          </p:nvPr>
        </p:nvSpPr>
        <p:spPr>
          <a:xfrm>
            <a:off x="2441575" y="3624630"/>
            <a:ext cx="7341129" cy="931468"/>
          </a:xfrm>
        </p:spPr>
        <p:txBody>
          <a:bodyPr/>
          <a:lstStyle/>
          <a:p>
            <a:r>
              <a:rPr lang="da-DK" dirty="0"/>
              <a:t>Informationsmøde omkring SPS</a:t>
            </a:r>
          </a:p>
          <a:p>
            <a:r>
              <a:rPr lang="da-DK" dirty="0"/>
              <a:t>onsdag d. 23. </a:t>
            </a:r>
            <a:r>
              <a:rPr lang="da-DK"/>
              <a:t>august 2023</a:t>
            </a:r>
            <a:endParaRPr lang="da-DK" dirty="0"/>
          </a:p>
        </p:txBody>
      </p:sp>
      <p:grpSp>
        <p:nvGrpSpPr>
          <p:cNvPr id="10" name="Gruppe 9"/>
          <p:cNvGrpSpPr/>
          <p:nvPr/>
        </p:nvGrpSpPr>
        <p:grpSpPr>
          <a:xfrm>
            <a:off x="5466450" y="6027162"/>
            <a:ext cx="1272706" cy="669100"/>
            <a:chOff x="5387975" y="5659438"/>
            <a:chExt cx="1573213" cy="827087"/>
          </a:xfrm>
          <a:solidFill>
            <a:schemeClr val="bg1"/>
          </a:solidFill>
        </p:grpSpPr>
        <p:grpSp>
          <p:nvGrpSpPr>
            <p:cNvPr id="11" name="Gruppe 10"/>
            <p:cNvGrpSpPr/>
            <p:nvPr userDrawn="1"/>
          </p:nvGrpSpPr>
          <p:grpSpPr>
            <a:xfrm>
              <a:off x="5387975" y="6407150"/>
              <a:ext cx="1573213" cy="79375"/>
              <a:chOff x="5387975" y="6407150"/>
              <a:chExt cx="1573213" cy="79375"/>
            </a:xfrm>
            <a:grpFill/>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grp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290672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10</a:t>
            </a:fld>
            <a:endParaRPr lang="en-US" dirty="0"/>
          </a:p>
        </p:txBody>
      </p:sp>
      <p:sp>
        <p:nvSpPr>
          <p:cNvPr id="3" name="Titel 2"/>
          <p:cNvSpPr>
            <a:spLocks noGrp="1"/>
          </p:cNvSpPr>
          <p:nvPr>
            <p:ph type="title"/>
          </p:nvPr>
        </p:nvSpPr>
        <p:spPr>
          <a:xfrm>
            <a:off x="587374" y="370290"/>
            <a:ext cx="8373746" cy="1474385"/>
          </a:xfrm>
        </p:spPr>
        <p:txBody>
          <a:bodyPr/>
          <a:lstStyle/>
          <a:p>
            <a:r>
              <a:rPr lang="da-DK" dirty="0"/>
              <a:t>SPS-ordningen</a:t>
            </a:r>
          </a:p>
        </p:txBody>
      </p:sp>
      <p:sp>
        <p:nvSpPr>
          <p:cNvPr id="4" name="Pladsholder til tekst 3"/>
          <p:cNvSpPr>
            <a:spLocks noGrp="1"/>
          </p:cNvSpPr>
          <p:nvPr>
            <p:ph type="body" sz="quarter" idx="12"/>
          </p:nvPr>
        </p:nvSpPr>
        <p:spPr/>
        <p:txBody>
          <a:bodyPr>
            <a:normAutofit/>
          </a:bodyPr>
          <a:lstStyle/>
          <a:p>
            <a:r>
              <a:rPr lang="da-DK" b="1" dirty="0"/>
              <a:t>Specialpædagogisk Støtte (SPS) </a:t>
            </a:r>
            <a:r>
              <a:rPr lang="da-DK" dirty="0"/>
              <a:t>er en ordning, der skal hjælpe studerende med en fysisk eller psykisk funktionsnedsættelse, så de kan gennemføre deres uddannelse på lige fod med andre studerende.</a:t>
            </a:r>
          </a:p>
          <a:p>
            <a:r>
              <a:rPr lang="da-DK" dirty="0"/>
              <a:t>Studerende med en funktionsnedsættelse i form af et </a:t>
            </a:r>
            <a:r>
              <a:rPr lang="da-DK" b="1" dirty="0"/>
              <a:t>fysisk handicap, en psykisk eller neurologisk funktionsnedsættelse, ordblindhed eller talblindhed</a:t>
            </a:r>
            <a:r>
              <a:rPr lang="da-DK" dirty="0"/>
              <a:t>, har mulighed for at søge om støtte eller forskellige hjælpemidler.</a:t>
            </a:r>
          </a:p>
          <a:p>
            <a:r>
              <a:rPr lang="da-DK" b="1" dirty="0"/>
              <a:t>Der gives kun SPS til de forhold der konkret vedrører uddannelsen. </a:t>
            </a:r>
            <a:r>
              <a:rPr lang="da-DK" dirty="0"/>
              <a:t>SPS</a:t>
            </a:r>
            <a:r>
              <a:rPr lang="da-DK" b="1" dirty="0"/>
              <a:t> </a:t>
            </a:r>
            <a:r>
              <a:rPr lang="da-DK" dirty="0"/>
              <a:t>studerende kan derfor ikke få støtte til eksempelvis transport, leveomkostninger, lektiehjælp og ekstra undervisning.</a:t>
            </a:r>
            <a:endParaRPr lang="da-DK" b="1" dirty="0"/>
          </a:p>
          <a:p>
            <a:r>
              <a:rPr lang="da-DK" dirty="0"/>
              <a:t>Du skal have </a:t>
            </a:r>
            <a:r>
              <a:rPr lang="da-DK" b="1" dirty="0"/>
              <a:t>dokumentation</a:t>
            </a:r>
            <a:r>
              <a:rPr lang="da-DK" dirty="0"/>
              <a:t> for din funktionsnedsættelse (fra fx læge, speciallæge eller journal fra sygehuset). Gælder ikke ordblinde.</a:t>
            </a:r>
          </a:p>
          <a:p>
            <a:endParaRPr lang="da-DK" dirty="0"/>
          </a:p>
        </p:txBody>
      </p:sp>
    </p:spTree>
    <p:extLst>
      <p:ext uri="{BB962C8B-B14F-4D97-AF65-F5344CB8AC3E}">
        <p14:creationId xmlns:p14="http://schemas.microsoft.com/office/powerpoint/2010/main" val="4184372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11</a:t>
            </a:fld>
            <a:endParaRPr lang="en-US" dirty="0"/>
          </a:p>
        </p:txBody>
      </p:sp>
      <p:sp>
        <p:nvSpPr>
          <p:cNvPr id="4" name="Titel 3"/>
          <p:cNvSpPr>
            <a:spLocks noGrp="1"/>
          </p:cNvSpPr>
          <p:nvPr>
            <p:ph type="title"/>
          </p:nvPr>
        </p:nvSpPr>
        <p:spPr>
          <a:xfrm>
            <a:off x="587374" y="359274"/>
            <a:ext cx="4490445" cy="1215084"/>
          </a:xfrm>
        </p:spPr>
        <p:txBody>
          <a:bodyPr/>
          <a:lstStyle/>
          <a:p>
            <a:r>
              <a:rPr lang="da-DK" sz="2400" dirty="0"/>
              <a:t>Støtteformer</a:t>
            </a:r>
          </a:p>
        </p:txBody>
      </p:sp>
      <p:sp>
        <p:nvSpPr>
          <p:cNvPr id="5" name="Pladsholder til tekst 4"/>
          <p:cNvSpPr>
            <a:spLocks noGrp="1"/>
          </p:cNvSpPr>
          <p:nvPr>
            <p:ph type="body" sz="quarter" idx="12"/>
          </p:nvPr>
        </p:nvSpPr>
        <p:spPr>
          <a:xfrm>
            <a:off x="587375" y="2143359"/>
            <a:ext cx="5256076" cy="3752115"/>
          </a:xfrm>
        </p:spPr>
        <p:txBody>
          <a:bodyPr>
            <a:normAutofit/>
          </a:bodyPr>
          <a:lstStyle/>
          <a:p>
            <a:r>
              <a:rPr lang="da-DK" dirty="0"/>
              <a:t>Psykisk og neurologisk funktionsnedsættelse</a:t>
            </a:r>
          </a:p>
          <a:p>
            <a:pPr lvl="1"/>
            <a:r>
              <a:rPr lang="da-DK" dirty="0"/>
              <a:t>Afklaringsforløb</a:t>
            </a:r>
          </a:p>
          <a:p>
            <a:pPr lvl="1"/>
            <a:r>
              <a:rPr lang="da-DK" dirty="0"/>
              <a:t>Studiestøtte</a:t>
            </a:r>
          </a:p>
          <a:p>
            <a:pPr lvl="1"/>
            <a:r>
              <a:rPr lang="da-DK" dirty="0"/>
              <a:t>Faglig støttelærer</a:t>
            </a:r>
          </a:p>
          <a:p>
            <a:pPr lvl="1"/>
            <a:r>
              <a:rPr lang="da-DK" dirty="0"/>
              <a:t>Studiementor</a:t>
            </a:r>
          </a:p>
          <a:p>
            <a:pPr lvl="1"/>
            <a:r>
              <a:rPr lang="da-DK" dirty="0"/>
              <a:t>Udredning og afprøvning af hjælpemidler (neurologiske område). Eksempler på hjælpemidler: IntoWords, Nota, stol, bord, tastatur.</a:t>
            </a:r>
          </a:p>
          <a:p>
            <a:pPr marL="338138" lvl="1" indent="0">
              <a:buNone/>
            </a:pPr>
            <a:endParaRPr lang="da-DK" dirty="0"/>
          </a:p>
          <a:p>
            <a:pPr marL="0" indent="0">
              <a:buNone/>
            </a:pPr>
            <a:endParaRPr lang="da-DK" dirty="0"/>
          </a:p>
          <a:p>
            <a:pPr marL="0" indent="0">
              <a:buNone/>
            </a:pPr>
            <a:endParaRPr lang="da-DK" dirty="0"/>
          </a:p>
        </p:txBody>
      </p:sp>
      <p:pic>
        <p:nvPicPr>
          <p:cNvPr id="5122" name="Picture 2" descr="Et billede, der indeholder person, bærbar, indendørs, computer&#10;&#10;Beskrivelsen er genereret automatisk">
            <a:extLst>
              <a:ext uri="{FF2B5EF4-FFF2-40B4-BE49-F238E27FC236}">
                <a16:creationId xmlns:a16="http://schemas.microsoft.com/office/drawing/2014/main" id="{D8637C83-EB13-1BFA-B77E-696998EF5178}"/>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081" b="40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567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12</a:t>
            </a:fld>
            <a:endParaRPr lang="en-US" dirty="0"/>
          </a:p>
        </p:txBody>
      </p:sp>
      <p:sp>
        <p:nvSpPr>
          <p:cNvPr id="4" name="Titel 3"/>
          <p:cNvSpPr>
            <a:spLocks noGrp="1"/>
          </p:cNvSpPr>
          <p:nvPr>
            <p:ph type="title"/>
          </p:nvPr>
        </p:nvSpPr>
        <p:spPr>
          <a:xfrm>
            <a:off x="587374" y="359274"/>
            <a:ext cx="4490445" cy="1215084"/>
          </a:xfrm>
        </p:spPr>
        <p:txBody>
          <a:bodyPr/>
          <a:lstStyle/>
          <a:p>
            <a:r>
              <a:rPr lang="da-DK" sz="2400" dirty="0"/>
              <a:t>Støtteformer</a:t>
            </a:r>
          </a:p>
        </p:txBody>
      </p:sp>
      <p:sp>
        <p:nvSpPr>
          <p:cNvPr id="5" name="Pladsholder til tekst 4"/>
          <p:cNvSpPr>
            <a:spLocks noGrp="1"/>
          </p:cNvSpPr>
          <p:nvPr>
            <p:ph type="body" sz="quarter" idx="12"/>
          </p:nvPr>
        </p:nvSpPr>
        <p:spPr>
          <a:xfrm>
            <a:off x="587375" y="2143359"/>
            <a:ext cx="6298456" cy="3752115"/>
          </a:xfrm>
        </p:spPr>
        <p:txBody>
          <a:bodyPr>
            <a:normAutofit/>
          </a:bodyPr>
          <a:lstStyle/>
          <a:p>
            <a:r>
              <a:rPr lang="da-DK" dirty="0"/>
              <a:t>Ordblindhed/dysleksi</a:t>
            </a:r>
          </a:p>
          <a:p>
            <a:pPr lvl="1"/>
            <a:r>
              <a:rPr lang="da-DK" dirty="0"/>
              <a:t>Studiestøtte hos en læsevejleder</a:t>
            </a:r>
          </a:p>
          <a:p>
            <a:pPr lvl="1"/>
            <a:r>
              <a:rPr lang="da-DK" dirty="0"/>
              <a:t>Programpakke (</a:t>
            </a:r>
            <a:r>
              <a:rPr lang="da-DK" dirty="0" err="1"/>
              <a:t>IntoWords</a:t>
            </a:r>
            <a:r>
              <a:rPr lang="da-DK" dirty="0"/>
              <a:t>): Indeholder oplæsningsprogram, ordforslagsprogram, tale-til tekst og OCR-behandling. </a:t>
            </a:r>
            <a:r>
              <a:rPr lang="da-DK" dirty="0" err="1"/>
              <a:t>IntoWords</a:t>
            </a:r>
            <a:r>
              <a:rPr lang="da-DK" dirty="0"/>
              <a:t> kan bruges på alle </a:t>
            </a:r>
            <a:r>
              <a:rPr lang="da-DK" dirty="0" err="1"/>
              <a:t>devices</a:t>
            </a:r>
            <a:r>
              <a:rPr lang="da-DK" dirty="0"/>
              <a:t>. </a:t>
            </a:r>
            <a:br>
              <a:rPr lang="da-DK" dirty="0"/>
            </a:br>
            <a:r>
              <a:rPr lang="da-DK" dirty="0"/>
              <a:t>IT startpakke (pakke med computer), hvis man ikke selv har computer</a:t>
            </a:r>
          </a:p>
          <a:p>
            <a:pPr lvl="1"/>
            <a:r>
              <a:rPr lang="da-DK" dirty="0"/>
              <a:t>Instruktion i programmerne</a:t>
            </a:r>
          </a:p>
          <a:p>
            <a:pPr lvl="1"/>
            <a:r>
              <a:rPr lang="da-DK" dirty="0"/>
              <a:t>Elektroniske studiematerialer hos Nota</a:t>
            </a:r>
          </a:p>
          <a:p>
            <a:pPr marL="0" indent="0">
              <a:buNone/>
            </a:pPr>
            <a:endParaRPr lang="da-DK" dirty="0"/>
          </a:p>
          <a:p>
            <a:r>
              <a:rPr lang="da-DK" sz="1400" dirty="0"/>
              <a:t>Hvis man ikke er udredt for ordblindhed, men har vanskeligheder som indikerer ordblindhed, kan der søges om en ordblindetest</a:t>
            </a:r>
            <a:endParaRPr lang="da-DK" dirty="0"/>
          </a:p>
          <a:p>
            <a:pPr marL="0" indent="0">
              <a:buNone/>
            </a:pPr>
            <a:endParaRPr lang="da-DK" dirty="0"/>
          </a:p>
        </p:txBody>
      </p:sp>
      <p:pic>
        <p:nvPicPr>
          <p:cNvPr id="6146" name="Picture 2" descr="Et billede, der indeholder person, bærbar, indendørs, computer&#10;&#10;Beskrivelsen er genereret automatisk">
            <a:extLst>
              <a:ext uri="{FF2B5EF4-FFF2-40B4-BE49-F238E27FC236}">
                <a16:creationId xmlns:a16="http://schemas.microsoft.com/office/drawing/2014/main" id="{B6A3DF13-350A-A573-5297-687CE932CBC0}"/>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081" b="40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270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13</a:t>
            </a:fld>
            <a:endParaRPr lang="en-US" dirty="0"/>
          </a:p>
        </p:txBody>
      </p:sp>
      <p:sp>
        <p:nvSpPr>
          <p:cNvPr id="4" name="Titel 3"/>
          <p:cNvSpPr>
            <a:spLocks noGrp="1"/>
          </p:cNvSpPr>
          <p:nvPr>
            <p:ph type="title"/>
          </p:nvPr>
        </p:nvSpPr>
        <p:spPr>
          <a:xfrm>
            <a:off x="587374" y="359274"/>
            <a:ext cx="4490445" cy="1215084"/>
          </a:xfrm>
        </p:spPr>
        <p:txBody>
          <a:bodyPr/>
          <a:lstStyle/>
          <a:p>
            <a:r>
              <a:rPr lang="da-DK" sz="2400" dirty="0"/>
              <a:t>Støtteformer</a:t>
            </a:r>
          </a:p>
        </p:txBody>
      </p:sp>
      <p:sp>
        <p:nvSpPr>
          <p:cNvPr id="5" name="Pladsholder til tekst 4"/>
          <p:cNvSpPr>
            <a:spLocks noGrp="1"/>
          </p:cNvSpPr>
          <p:nvPr>
            <p:ph type="body" sz="quarter" idx="12"/>
          </p:nvPr>
        </p:nvSpPr>
        <p:spPr>
          <a:xfrm>
            <a:off x="587375" y="1979720"/>
            <a:ext cx="5626994" cy="4012707"/>
          </a:xfrm>
        </p:spPr>
        <p:txBody>
          <a:bodyPr>
            <a:normAutofit fontScale="77500" lnSpcReduction="20000"/>
          </a:bodyPr>
          <a:lstStyle/>
          <a:p>
            <a:r>
              <a:rPr lang="da-DK" dirty="0"/>
              <a:t>Hørehandicap/døv </a:t>
            </a:r>
          </a:p>
          <a:p>
            <a:pPr lvl="1"/>
            <a:r>
              <a:rPr lang="da-DK" dirty="0"/>
              <a:t>Høreteknisk afklaring</a:t>
            </a:r>
          </a:p>
          <a:p>
            <a:pPr lvl="1"/>
            <a:r>
              <a:rPr lang="da-DK" dirty="0"/>
              <a:t>Høretekniske hjælpemidler</a:t>
            </a:r>
          </a:p>
          <a:p>
            <a:pPr lvl="1"/>
            <a:r>
              <a:rPr lang="da-DK" dirty="0"/>
              <a:t>Tegnsprogstolkning/skrivetolkning</a:t>
            </a:r>
          </a:p>
          <a:p>
            <a:pPr lvl="1"/>
            <a:r>
              <a:rPr lang="da-DK" dirty="0"/>
              <a:t>Sekretærstøtte</a:t>
            </a:r>
          </a:p>
          <a:p>
            <a:pPr lvl="1"/>
            <a:r>
              <a:rPr lang="da-DK" dirty="0"/>
              <a:t>Hørekonsulenttimer</a:t>
            </a:r>
          </a:p>
          <a:p>
            <a:pPr lvl="1"/>
            <a:r>
              <a:rPr lang="da-DK" dirty="0"/>
              <a:t>Faglig støttelærer</a:t>
            </a:r>
          </a:p>
          <a:p>
            <a:endParaRPr lang="da-DK" dirty="0"/>
          </a:p>
          <a:p>
            <a:r>
              <a:rPr lang="da-DK" dirty="0"/>
              <a:t>Synshandicap/blind</a:t>
            </a:r>
          </a:p>
          <a:p>
            <a:pPr lvl="1"/>
            <a:r>
              <a:rPr lang="da-DK" dirty="0"/>
              <a:t>Afklaring af støttebehov</a:t>
            </a:r>
          </a:p>
          <a:p>
            <a:pPr lvl="1"/>
            <a:r>
              <a:rPr lang="da-DK" dirty="0"/>
              <a:t>IT Startpakke (indeholder programmer og hjælpemidler der kompenserer for synsvanskelighederne)</a:t>
            </a:r>
          </a:p>
          <a:p>
            <a:pPr lvl="1"/>
            <a:r>
              <a:rPr lang="da-DK" dirty="0"/>
              <a:t>Sekretærstøtte</a:t>
            </a:r>
          </a:p>
          <a:p>
            <a:pPr lvl="1"/>
            <a:r>
              <a:rPr lang="da-DK" dirty="0"/>
              <a:t>Faglig støttelærer</a:t>
            </a:r>
          </a:p>
          <a:p>
            <a:pPr lvl="1"/>
            <a:r>
              <a:rPr lang="da-DK" dirty="0" err="1"/>
              <a:t>Mobility</a:t>
            </a:r>
            <a:r>
              <a:rPr lang="da-DK" dirty="0"/>
              <a:t> undervisning</a:t>
            </a:r>
          </a:p>
          <a:p>
            <a:pPr lvl="1"/>
            <a:r>
              <a:rPr lang="da-DK" dirty="0"/>
              <a:t>Nota</a:t>
            </a:r>
          </a:p>
          <a:p>
            <a:pPr lvl="1"/>
            <a:r>
              <a:rPr lang="da-DK" dirty="0"/>
              <a:t>Synskonsulenttimer</a:t>
            </a:r>
          </a:p>
          <a:p>
            <a:pPr marL="0" indent="0">
              <a:buNone/>
            </a:pPr>
            <a:endParaRPr lang="da-DK" dirty="0"/>
          </a:p>
        </p:txBody>
      </p:sp>
      <p:pic>
        <p:nvPicPr>
          <p:cNvPr id="7170" name="Picture 2" descr="Et billede, der indeholder person, bærbar, indendørs, computer&#10;&#10;Beskrivelsen er genereret automatisk">
            <a:extLst>
              <a:ext uri="{FF2B5EF4-FFF2-40B4-BE49-F238E27FC236}">
                <a16:creationId xmlns:a16="http://schemas.microsoft.com/office/drawing/2014/main" id="{92C843BD-0A4F-B907-416F-005D5F9C460B}"/>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081" b="40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07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14</a:t>
            </a:fld>
            <a:endParaRPr lang="en-US" dirty="0"/>
          </a:p>
        </p:txBody>
      </p:sp>
      <p:sp>
        <p:nvSpPr>
          <p:cNvPr id="4" name="Titel 3"/>
          <p:cNvSpPr>
            <a:spLocks noGrp="1"/>
          </p:cNvSpPr>
          <p:nvPr>
            <p:ph type="title"/>
          </p:nvPr>
        </p:nvSpPr>
        <p:spPr>
          <a:xfrm>
            <a:off x="587374" y="359274"/>
            <a:ext cx="4490445" cy="1215084"/>
          </a:xfrm>
        </p:spPr>
        <p:txBody>
          <a:bodyPr/>
          <a:lstStyle/>
          <a:p>
            <a:r>
              <a:rPr lang="da-DK" sz="2400" dirty="0"/>
              <a:t>Støtteformer</a:t>
            </a:r>
          </a:p>
        </p:txBody>
      </p:sp>
      <p:sp>
        <p:nvSpPr>
          <p:cNvPr id="5" name="Pladsholder til tekst 4"/>
          <p:cNvSpPr>
            <a:spLocks noGrp="1"/>
          </p:cNvSpPr>
          <p:nvPr>
            <p:ph type="body" sz="quarter" idx="12"/>
          </p:nvPr>
        </p:nvSpPr>
        <p:spPr>
          <a:xfrm>
            <a:off x="587375" y="2143359"/>
            <a:ext cx="5256076" cy="3752115"/>
          </a:xfrm>
        </p:spPr>
        <p:txBody>
          <a:bodyPr>
            <a:normAutofit/>
          </a:bodyPr>
          <a:lstStyle/>
          <a:p>
            <a:r>
              <a:rPr lang="da-DK" dirty="0"/>
              <a:t>Bevægelseshandicap </a:t>
            </a:r>
          </a:p>
          <a:p>
            <a:pPr lvl="1"/>
            <a:r>
              <a:rPr lang="da-DK" dirty="0"/>
              <a:t>Ergonomiske hjælpemidler (stol, bord, tastatur, mus)</a:t>
            </a:r>
          </a:p>
          <a:p>
            <a:pPr lvl="1"/>
            <a:r>
              <a:rPr lang="da-DK" dirty="0"/>
              <a:t>Praktisk hjælp </a:t>
            </a:r>
          </a:p>
          <a:p>
            <a:pPr lvl="1"/>
            <a:r>
              <a:rPr lang="da-DK" dirty="0"/>
              <a:t>Sekretærstøtte</a:t>
            </a:r>
          </a:p>
          <a:p>
            <a:pPr lvl="1"/>
            <a:r>
              <a:rPr lang="da-DK" dirty="0"/>
              <a:t>Digitale hjælpemidler</a:t>
            </a:r>
          </a:p>
          <a:p>
            <a:pPr lvl="1"/>
            <a:r>
              <a:rPr lang="da-DK" dirty="0"/>
              <a:t>IT-startpakke (bærbar letvægtscomputer)</a:t>
            </a:r>
          </a:p>
          <a:p>
            <a:pPr lvl="1"/>
            <a:endParaRPr lang="da-DK" dirty="0"/>
          </a:p>
          <a:p>
            <a:r>
              <a:rPr lang="da-DK" dirty="0"/>
              <a:t>Talblindhed/</a:t>
            </a:r>
            <a:r>
              <a:rPr lang="da-DK" dirty="0" err="1"/>
              <a:t>dyskalkuli</a:t>
            </a:r>
            <a:endParaRPr lang="da-DK" dirty="0"/>
          </a:p>
          <a:p>
            <a:pPr lvl="1"/>
            <a:r>
              <a:rPr lang="da-DK" dirty="0"/>
              <a:t>Faglig støttelærer</a:t>
            </a:r>
          </a:p>
          <a:p>
            <a:pPr lvl="1"/>
            <a:r>
              <a:rPr lang="da-DK" dirty="0"/>
              <a:t>Test for talblindhed</a:t>
            </a:r>
          </a:p>
          <a:p>
            <a:pPr lvl="1"/>
            <a:endParaRPr lang="da-DK" dirty="0"/>
          </a:p>
          <a:p>
            <a:pPr marL="0" indent="0">
              <a:buNone/>
            </a:pPr>
            <a:endParaRPr lang="da-DK" dirty="0"/>
          </a:p>
          <a:p>
            <a:pPr marL="0" indent="0">
              <a:buNone/>
            </a:pPr>
            <a:endParaRPr lang="da-DK" dirty="0"/>
          </a:p>
        </p:txBody>
      </p:sp>
      <p:pic>
        <p:nvPicPr>
          <p:cNvPr id="8194" name="Picture 2" descr="Et billede, der indeholder person, bærbar, indendørs, computer&#10;&#10;Beskrivelsen er genereret automatisk">
            <a:extLst>
              <a:ext uri="{FF2B5EF4-FFF2-40B4-BE49-F238E27FC236}">
                <a16:creationId xmlns:a16="http://schemas.microsoft.com/office/drawing/2014/main" id="{1B63DD31-8A39-524F-6435-788BA274BB40}"/>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081" b="408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77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el 3"/>
          <p:cNvSpPr>
            <a:spLocks noGrp="1"/>
          </p:cNvSpPr>
          <p:nvPr>
            <p:ph type="title"/>
          </p:nvPr>
        </p:nvSpPr>
        <p:spPr>
          <a:xfrm>
            <a:off x="587374" y="359273"/>
            <a:ext cx="6570749" cy="1621619"/>
          </a:xfrm>
        </p:spPr>
        <p:txBody>
          <a:bodyPr/>
          <a:lstStyle/>
          <a:p>
            <a:pPr>
              <a:lnSpc>
                <a:spcPct val="200000"/>
              </a:lnSpc>
            </a:pPr>
            <a:r>
              <a:rPr lang="da-DK" dirty="0"/>
              <a:t>Ansøgningsprocessen</a:t>
            </a:r>
          </a:p>
        </p:txBody>
      </p:sp>
      <p:sp>
        <p:nvSpPr>
          <p:cNvPr id="5" name="Pladsholder til tekst 4"/>
          <p:cNvSpPr>
            <a:spLocks noGrp="1"/>
          </p:cNvSpPr>
          <p:nvPr>
            <p:ph type="body" sz="quarter" idx="12"/>
          </p:nvPr>
        </p:nvSpPr>
        <p:spPr>
          <a:xfrm>
            <a:off x="587374" y="2143359"/>
            <a:ext cx="6664215" cy="3752115"/>
          </a:xfrm>
        </p:spPr>
        <p:txBody>
          <a:bodyPr>
            <a:normAutofit fontScale="92500" lnSpcReduction="10000"/>
          </a:bodyPr>
          <a:lstStyle/>
          <a:p>
            <a:r>
              <a:rPr lang="da-DK" dirty="0"/>
              <a:t>Alle nye studerende skal søge</a:t>
            </a:r>
          </a:p>
          <a:p>
            <a:r>
              <a:rPr lang="da-DK" dirty="0"/>
              <a:t>Indsend ansøgning + dokumentation til </a:t>
            </a:r>
            <a:r>
              <a:rPr lang="da-DK" dirty="0">
                <a:hlinkClick r:id="rId2"/>
              </a:rPr>
              <a:t>sps@aau.dk</a:t>
            </a:r>
            <a:r>
              <a:rPr lang="da-DK" dirty="0"/>
              <a:t> </a:t>
            </a:r>
          </a:p>
          <a:p>
            <a:r>
              <a:rPr lang="da-DK" dirty="0"/>
              <a:t>Overflytning af hjælpemidler (f.eks. it-hjælpemidler) </a:t>
            </a:r>
          </a:p>
          <a:p>
            <a:r>
              <a:rPr lang="da-DK" dirty="0"/>
              <a:t>SPS-kontoret søger bevilling hos Styrelsen for Undervisning og Kvalitet</a:t>
            </a:r>
          </a:p>
          <a:p>
            <a:r>
              <a:rPr lang="da-DK" dirty="0"/>
              <a:t>Styrelsen afgør – besked i </a:t>
            </a:r>
            <a:r>
              <a:rPr lang="da-DK" dirty="0" err="1"/>
              <a:t>e-boks</a:t>
            </a:r>
            <a:r>
              <a:rPr lang="da-DK" dirty="0"/>
              <a:t> til den studerende</a:t>
            </a:r>
          </a:p>
          <a:p>
            <a:r>
              <a:rPr lang="da-DK" dirty="0"/>
              <a:t>SPS-kontoret tilvejebringer støtten</a:t>
            </a:r>
          </a:p>
          <a:p>
            <a:r>
              <a:rPr lang="da-DK" dirty="0"/>
              <a:t>Leverandører (fx Olivia Danmark, HF &amp; VUC, IBOS, </a:t>
            </a:r>
            <a:r>
              <a:rPr lang="da-DK" dirty="0" err="1"/>
              <a:t>Tonax</a:t>
            </a:r>
            <a:r>
              <a:rPr lang="da-DK" dirty="0"/>
              <a:t>, Daarbak)</a:t>
            </a:r>
          </a:p>
          <a:p>
            <a:pPr marL="0" indent="0">
              <a:buNone/>
            </a:pPr>
            <a:endParaRPr lang="da-DK" dirty="0"/>
          </a:p>
          <a:p>
            <a:r>
              <a:rPr lang="da-DK" dirty="0"/>
              <a:t>Vi kan behandle ansøgningerne fra den dag, du har sagt ja-tak til studiepladsen</a:t>
            </a:r>
          </a:p>
          <a:p>
            <a:endParaRPr lang="da-DK" dirty="0"/>
          </a:p>
          <a:p>
            <a:pPr marL="0" indent="0">
              <a:buNone/>
            </a:pPr>
            <a:br>
              <a:rPr lang="da-DK" dirty="0"/>
            </a:br>
            <a:br>
              <a:rPr lang="da-DK" dirty="0"/>
            </a:br>
            <a:endParaRPr lang="da-DK" dirty="0"/>
          </a:p>
        </p:txBody>
      </p:sp>
      <p:pic>
        <p:nvPicPr>
          <p:cNvPr id="9218" name="Picture 2">
            <a:extLst>
              <a:ext uri="{FF2B5EF4-FFF2-40B4-BE49-F238E27FC236}">
                <a16:creationId xmlns:a16="http://schemas.microsoft.com/office/drawing/2014/main" id="{329243AC-DCB5-230C-8405-A8FAEFDCD26C}"/>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t="1409" b="14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4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D57EF144-8A3F-47EA-6094-A2608BF8F032}"/>
              </a:ext>
            </a:extLst>
          </p:cNvPr>
          <p:cNvSpPr>
            <a:spLocks noGrp="1"/>
          </p:cNvSpPr>
          <p:nvPr>
            <p:ph type="sldNum" sz="quarter" idx="4"/>
          </p:nvPr>
        </p:nvSpPr>
        <p:spPr/>
        <p:txBody>
          <a:bodyPr/>
          <a:lstStyle/>
          <a:p>
            <a:fld id="{D8D877B3-D348-4611-9BDB-C5374591D951}" type="slidenum">
              <a:rPr lang="en-US" smtClean="0"/>
              <a:pPr/>
              <a:t>16</a:t>
            </a:fld>
            <a:endParaRPr lang="en-US" dirty="0"/>
          </a:p>
        </p:txBody>
      </p:sp>
      <p:sp>
        <p:nvSpPr>
          <p:cNvPr id="6" name="Titel 5">
            <a:extLst>
              <a:ext uri="{FF2B5EF4-FFF2-40B4-BE49-F238E27FC236}">
                <a16:creationId xmlns:a16="http://schemas.microsoft.com/office/drawing/2014/main" id="{B7EFFB13-D7AE-C51A-772D-D224C7AB55AF}"/>
              </a:ext>
            </a:extLst>
          </p:cNvPr>
          <p:cNvSpPr>
            <a:spLocks noGrp="1"/>
          </p:cNvSpPr>
          <p:nvPr>
            <p:ph type="title"/>
          </p:nvPr>
        </p:nvSpPr>
        <p:spPr>
          <a:xfrm>
            <a:off x="587374" y="370290"/>
            <a:ext cx="10620095" cy="1474385"/>
          </a:xfrm>
        </p:spPr>
        <p:txBody>
          <a:bodyPr/>
          <a:lstStyle/>
          <a:p>
            <a:r>
              <a:rPr lang="da-DK" sz="3200" dirty="0"/>
              <a:t>Antal studerende som modtager SPS på AAU</a:t>
            </a:r>
          </a:p>
        </p:txBody>
      </p:sp>
      <p:sp>
        <p:nvSpPr>
          <p:cNvPr id="7" name="Pladsholder til tekst 6">
            <a:extLst>
              <a:ext uri="{FF2B5EF4-FFF2-40B4-BE49-F238E27FC236}">
                <a16:creationId xmlns:a16="http://schemas.microsoft.com/office/drawing/2014/main" id="{6FD3D43D-3C33-FF33-2C98-C583F20EFB2D}"/>
              </a:ext>
            </a:extLst>
          </p:cNvPr>
          <p:cNvSpPr>
            <a:spLocks noGrp="1"/>
          </p:cNvSpPr>
          <p:nvPr>
            <p:ph type="body" sz="quarter" idx="12"/>
          </p:nvPr>
        </p:nvSpPr>
        <p:spPr/>
        <p:txBody>
          <a:bodyPr/>
          <a:lstStyle/>
          <a:p>
            <a:endParaRPr lang="da-DK" dirty="0"/>
          </a:p>
        </p:txBody>
      </p:sp>
      <p:graphicFrame>
        <p:nvGraphicFramePr>
          <p:cNvPr id="9" name="Diagram 8">
            <a:extLst>
              <a:ext uri="{FF2B5EF4-FFF2-40B4-BE49-F238E27FC236}">
                <a16:creationId xmlns:a16="http://schemas.microsoft.com/office/drawing/2014/main" id="{258DFCEC-BBDD-497E-C88A-6C654FE4DB1C}"/>
              </a:ext>
            </a:extLst>
          </p:cNvPr>
          <p:cNvGraphicFramePr>
            <a:graphicFrameLocks/>
          </p:cNvGraphicFramePr>
          <p:nvPr>
            <p:extLst>
              <p:ext uri="{D42A27DB-BD31-4B8C-83A1-F6EECF244321}">
                <p14:modId xmlns:p14="http://schemas.microsoft.com/office/powerpoint/2010/main" val="1850128399"/>
              </p:ext>
            </p:extLst>
          </p:nvPr>
        </p:nvGraphicFramePr>
        <p:xfrm>
          <a:off x="2330245" y="1474840"/>
          <a:ext cx="6233652" cy="42947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770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3231BF1B-6447-9FF5-9C1C-3C9E6B8EAC4F}"/>
              </a:ext>
            </a:extLst>
          </p:cNvPr>
          <p:cNvSpPr>
            <a:spLocks noGrp="1"/>
          </p:cNvSpPr>
          <p:nvPr>
            <p:ph type="sldNum" sz="quarter" idx="10"/>
          </p:nvPr>
        </p:nvSpPr>
        <p:spPr/>
        <p:txBody>
          <a:bodyPr/>
          <a:lstStyle/>
          <a:p>
            <a:fld id="{D8D877B3-D348-4611-9BDB-C5374591D951}" type="slidenum">
              <a:rPr lang="en-US" smtClean="0"/>
              <a:pPr/>
              <a:t>17</a:t>
            </a:fld>
            <a:endParaRPr lang="en-US" dirty="0"/>
          </a:p>
        </p:txBody>
      </p:sp>
      <p:sp>
        <p:nvSpPr>
          <p:cNvPr id="4" name="Titel 3">
            <a:extLst>
              <a:ext uri="{FF2B5EF4-FFF2-40B4-BE49-F238E27FC236}">
                <a16:creationId xmlns:a16="http://schemas.microsoft.com/office/drawing/2014/main" id="{40C21692-BAAB-E194-E982-3F3A1A3A0D5D}"/>
              </a:ext>
            </a:extLst>
          </p:cNvPr>
          <p:cNvSpPr>
            <a:spLocks noGrp="1"/>
          </p:cNvSpPr>
          <p:nvPr>
            <p:ph type="title"/>
          </p:nvPr>
        </p:nvSpPr>
        <p:spPr>
          <a:xfrm>
            <a:off x="587374" y="359273"/>
            <a:ext cx="6242796" cy="1621619"/>
          </a:xfrm>
        </p:spPr>
        <p:txBody>
          <a:bodyPr/>
          <a:lstStyle/>
          <a:p>
            <a:r>
              <a:rPr lang="da-DK" dirty="0" err="1"/>
              <a:t>StudielivPLUS</a:t>
            </a:r>
            <a:r>
              <a:rPr lang="da-DK" dirty="0"/>
              <a:t> </a:t>
            </a:r>
            <a:br>
              <a:rPr lang="da-DK" dirty="0"/>
            </a:br>
            <a:r>
              <a:rPr lang="da-DK" dirty="0"/>
              <a:t>(e-læringsforløb)</a:t>
            </a:r>
          </a:p>
        </p:txBody>
      </p:sp>
      <p:sp>
        <p:nvSpPr>
          <p:cNvPr id="5" name="Pladsholder til tekst 4">
            <a:extLst>
              <a:ext uri="{FF2B5EF4-FFF2-40B4-BE49-F238E27FC236}">
                <a16:creationId xmlns:a16="http://schemas.microsoft.com/office/drawing/2014/main" id="{731D4EE5-12FC-1292-F804-C1F1EE9BD854}"/>
              </a:ext>
            </a:extLst>
          </p:cNvPr>
          <p:cNvSpPr>
            <a:spLocks noGrp="1"/>
          </p:cNvSpPr>
          <p:nvPr>
            <p:ph type="body" sz="quarter" idx="12"/>
          </p:nvPr>
        </p:nvSpPr>
        <p:spPr>
          <a:xfrm>
            <a:off x="587375" y="2143359"/>
            <a:ext cx="6513140" cy="3937845"/>
          </a:xfrm>
        </p:spPr>
        <p:txBody>
          <a:bodyPr>
            <a:normAutofit/>
          </a:bodyPr>
          <a:lstStyle/>
          <a:p>
            <a:pPr algn="l"/>
            <a:r>
              <a:rPr lang="da-DK" b="0" i="0" dirty="0">
                <a:solidFill>
                  <a:srgbClr val="211A51"/>
                </a:solidFill>
                <a:effectLst/>
                <a:latin typeface="var(--font-secondary)"/>
              </a:rPr>
              <a:t>Studenterrådgivningen udviklet et  e-læringsforløb </a:t>
            </a:r>
            <a:r>
              <a:rPr lang="da-DK" b="0" i="0" dirty="0" err="1">
                <a:solidFill>
                  <a:srgbClr val="211A51"/>
                </a:solidFill>
                <a:effectLst/>
                <a:latin typeface="var(--font-secondary)"/>
              </a:rPr>
              <a:t>StudielivPLUS</a:t>
            </a:r>
            <a:r>
              <a:rPr lang="da-DK" b="0" i="0" dirty="0">
                <a:solidFill>
                  <a:srgbClr val="211A51"/>
                </a:solidFill>
                <a:effectLst/>
                <a:latin typeface="var(--font-secondary)"/>
              </a:rPr>
              <a:t> til studerende, der oplever psykiske udfordringer på studiet.</a:t>
            </a:r>
            <a:br>
              <a:rPr lang="da-DK" b="0" i="0" dirty="0">
                <a:solidFill>
                  <a:srgbClr val="211A51"/>
                </a:solidFill>
                <a:effectLst/>
                <a:latin typeface="var(--font-secondary)"/>
              </a:rPr>
            </a:br>
            <a:endParaRPr lang="da-DK" b="0" i="0" dirty="0">
              <a:solidFill>
                <a:srgbClr val="211A51"/>
              </a:solidFill>
              <a:effectLst/>
              <a:latin typeface="var(--font-secondary)"/>
            </a:endParaRPr>
          </a:p>
          <a:p>
            <a:pPr algn="l"/>
            <a:r>
              <a:rPr lang="da-DK" b="0" i="0" dirty="0">
                <a:solidFill>
                  <a:srgbClr val="211A51"/>
                </a:solidFill>
                <a:effectLst/>
                <a:latin typeface="var(--font-secondary)"/>
              </a:rPr>
              <a:t>I </a:t>
            </a:r>
            <a:r>
              <a:rPr lang="da-DK" b="0" i="0" dirty="0" err="1">
                <a:solidFill>
                  <a:srgbClr val="211A51"/>
                </a:solidFill>
                <a:effectLst/>
                <a:latin typeface="var(--font-secondary)"/>
              </a:rPr>
              <a:t>StudielivPLUS</a:t>
            </a:r>
            <a:r>
              <a:rPr lang="da-DK" b="0" i="0" dirty="0">
                <a:solidFill>
                  <a:srgbClr val="211A51"/>
                </a:solidFill>
                <a:effectLst/>
                <a:latin typeface="var(--font-secondary)"/>
              </a:rPr>
              <a:t> bliver du præsenteret for gode mestringsstrategier, som styrker din læring og trivsel. Du kan blandt andet høre om andre studerende med forskellige funktionsnedsættelsers oplevelser og få inspiration fra deres erfaringer til at håndtere studiet.</a:t>
            </a:r>
            <a:br>
              <a:rPr lang="da-DK" b="0" i="0" dirty="0">
                <a:solidFill>
                  <a:srgbClr val="211A51"/>
                </a:solidFill>
                <a:effectLst/>
                <a:latin typeface="var(--font-secondary)"/>
              </a:rPr>
            </a:br>
            <a:endParaRPr lang="da-DK" b="0" i="0" dirty="0">
              <a:solidFill>
                <a:srgbClr val="211A51"/>
              </a:solidFill>
              <a:effectLst/>
              <a:latin typeface="var(--font-secondary)"/>
            </a:endParaRPr>
          </a:p>
          <a:p>
            <a:pPr algn="l"/>
            <a:r>
              <a:rPr lang="da-DK" b="0" i="0" dirty="0">
                <a:solidFill>
                  <a:srgbClr val="211A51"/>
                </a:solidFill>
                <a:effectLst/>
                <a:latin typeface="var(--font-secondary)"/>
              </a:rPr>
              <a:t>Du kan bruge e-læringsforløbet, uanset om dine udfordringer knytter sig til specifikke diagnoser eller skyldes andre omstændigheder, og du kan let genbesøge udvalgte teknikker i forløbet igen og igen.</a:t>
            </a:r>
            <a:br>
              <a:rPr lang="da-DK" b="0" i="0" dirty="0">
                <a:solidFill>
                  <a:srgbClr val="211A51"/>
                </a:solidFill>
                <a:effectLst/>
                <a:latin typeface="var(--font-secondary)"/>
              </a:rPr>
            </a:br>
            <a:endParaRPr lang="da-DK" b="0" i="0" dirty="0">
              <a:solidFill>
                <a:srgbClr val="211A51"/>
              </a:solidFill>
              <a:effectLst/>
              <a:latin typeface="var(--font-secondary)"/>
            </a:endParaRPr>
          </a:p>
          <a:p>
            <a:pPr algn="l">
              <a:buFont typeface="Arial" panose="020B0604020202020204" pitchFamily="34" charset="0"/>
              <a:buChar char="•"/>
            </a:pPr>
            <a:r>
              <a:rPr lang="da-DK" b="1" i="0" dirty="0">
                <a:solidFill>
                  <a:srgbClr val="211A51"/>
                </a:solidFill>
                <a:effectLst/>
                <a:latin typeface="inherit"/>
                <a:hlinkClick r:id="rId2"/>
              </a:rPr>
              <a:t>Tag </a:t>
            </a:r>
            <a:r>
              <a:rPr lang="da-DK" b="1" i="0" dirty="0" err="1">
                <a:solidFill>
                  <a:srgbClr val="211A51"/>
                </a:solidFill>
                <a:effectLst/>
                <a:latin typeface="inherit"/>
                <a:hlinkClick r:id="rId2"/>
              </a:rPr>
              <a:t>StudielivPLUS</a:t>
            </a:r>
            <a:r>
              <a:rPr lang="da-DK" b="1" i="0" dirty="0">
                <a:solidFill>
                  <a:srgbClr val="211A51"/>
                </a:solidFill>
                <a:effectLst/>
                <a:latin typeface="inherit"/>
                <a:hlinkClick r:id="rId2"/>
              </a:rPr>
              <a:t> e-læringsforløb her</a:t>
            </a:r>
            <a:r>
              <a:rPr lang="da-DK" b="1" i="0" dirty="0">
                <a:solidFill>
                  <a:srgbClr val="211A51"/>
                </a:solidFill>
                <a:effectLst/>
                <a:latin typeface="var(--font-secondary)"/>
              </a:rPr>
              <a:t>.</a:t>
            </a:r>
            <a:endParaRPr lang="da-DK" b="0" i="0" dirty="0">
              <a:solidFill>
                <a:srgbClr val="211A51"/>
              </a:solidFill>
              <a:effectLst/>
              <a:latin typeface="var(--font-secondary)"/>
            </a:endParaRPr>
          </a:p>
          <a:p>
            <a:endParaRPr lang="da-DK" dirty="0"/>
          </a:p>
        </p:txBody>
      </p:sp>
      <p:pic>
        <p:nvPicPr>
          <p:cNvPr id="1026" name="Picture 2">
            <a:extLst>
              <a:ext uri="{FF2B5EF4-FFF2-40B4-BE49-F238E27FC236}">
                <a16:creationId xmlns:a16="http://schemas.microsoft.com/office/drawing/2014/main" id="{36CC0C0E-FADF-7749-C2DE-536C44AC1F57}"/>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t="24" b="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995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er i klasseværelse">
            <a:extLst>
              <a:ext uri="{FF2B5EF4-FFF2-40B4-BE49-F238E27FC236}">
                <a16:creationId xmlns:a16="http://schemas.microsoft.com/office/drawing/2014/main" id="{D493AEF4-9AF3-4437-8F0B-BE6F2B20C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44" r="26844"/>
          <a:stretch/>
        </p:blipFill>
        <p:spPr bwMode="auto">
          <a:xfrm>
            <a:off x="7438768" y="10"/>
            <a:ext cx="4753232" cy="6857990"/>
          </a:xfrm>
          <a:prstGeom prst="rect">
            <a:avLst/>
          </a:prstGeom>
          <a:solidFill>
            <a:srgbClr val="FFFFFF"/>
          </a:solidFill>
        </p:spPr>
      </p:pic>
      <p:sp>
        <p:nvSpPr>
          <p:cNvPr id="3" name="Titel 2">
            <a:extLst>
              <a:ext uri="{FF2B5EF4-FFF2-40B4-BE49-F238E27FC236}">
                <a16:creationId xmlns:a16="http://schemas.microsoft.com/office/drawing/2014/main" id="{3940B40E-B9EF-460D-8667-C77746C341C0}"/>
              </a:ext>
            </a:extLst>
          </p:cNvPr>
          <p:cNvSpPr>
            <a:spLocks noGrp="1"/>
          </p:cNvSpPr>
          <p:nvPr>
            <p:ph type="title"/>
          </p:nvPr>
        </p:nvSpPr>
        <p:spPr>
          <a:xfrm>
            <a:off x="766763" y="273132"/>
            <a:ext cx="6037798" cy="1122219"/>
          </a:xfrm>
        </p:spPr>
        <p:txBody>
          <a:bodyPr>
            <a:normAutofit fontScale="90000"/>
          </a:bodyPr>
          <a:lstStyle/>
          <a:p>
            <a:r>
              <a:rPr lang="da-DK" sz="3800" dirty="0">
                <a:solidFill>
                  <a:srgbClr val="002060"/>
                </a:solidFill>
              </a:rPr>
              <a:t>AAU Studie- og trivselsvejledning</a:t>
            </a:r>
            <a:br>
              <a:rPr lang="da-DK" dirty="0">
                <a:solidFill>
                  <a:srgbClr val="002060"/>
                </a:solidFill>
              </a:rPr>
            </a:br>
            <a:r>
              <a:rPr lang="da-DK" sz="2000" dirty="0">
                <a:solidFill>
                  <a:srgbClr val="002060"/>
                </a:solidFill>
              </a:rPr>
              <a:t>Vejledning på tværs af uddannelser i hele din studietid</a:t>
            </a:r>
            <a:endParaRPr lang="da-DK" dirty="0">
              <a:solidFill>
                <a:srgbClr val="002060"/>
              </a:solidFill>
            </a:endParaRPr>
          </a:p>
        </p:txBody>
      </p:sp>
      <p:sp>
        <p:nvSpPr>
          <p:cNvPr id="71" name="Text Placeholder 3">
            <a:extLst>
              <a:ext uri="{FF2B5EF4-FFF2-40B4-BE49-F238E27FC236}">
                <a16:creationId xmlns:a16="http://schemas.microsoft.com/office/drawing/2014/main" id="{73AE8F8E-D14C-4373-B374-63EE89D6AE7F}"/>
              </a:ext>
            </a:extLst>
          </p:cNvPr>
          <p:cNvSpPr>
            <a:spLocks noGrp="1"/>
          </p:cNvSpPr>
          <p:nvPr>
            <p:ph type="body" sz="quarter" idx="12"/>
          </p:nvPr>
        </p:nvSpPr>
        <p:spPr>
          <a:xfrm>
            <a:off x="737075" y="1620371"/>
            <a:ext cx="6067486" cy="4565825"/>
          </a:xfrm>
        </p:spPr>
        <p:txBody>
          <a:bodyPr>
            <a:normAutofit/>
          </a:bodyPr>
          <a:lstStyle/>
          <a:p>
            <a:pPr marL="0" indent="0" algn="l" rtl="0" fontAlgn="base">
              <a:buNone/>
            </a:pPr>
            <a:r>
              <a:rPr lang="da-DK" sz="2000" b="1" i="0" u="none" strike="noStrike" dirty="0">
                <a:solidFill>
                  <a:srgbClr val="211A52"/>
                </a:solidFill>
                <a:effectLst/>
                <a:latin typeface="Arial" panose="020B0604020202020204" pitchFamily="34" charset="0"/>
              </a:rPr>
              <a:t>Du kan få vejledning om: </a:t>
            </a:r>
            <a:r>
              <a:rPr lang="da-DK" sz="2000" b="0" i="0" dirty="0">
                <a:solidFill>
                  <a:srgbClr val="211A52"/>
                </a:solidFill>
                <a:effectLst/>
                <a:latin typeface="Arial" panose="020B0604020202020204" pitchFamily="34" charset="0"/>
              </a:rPr>
              <a:t>​</a:t>
            </a:r>
            <a:br>
              <a:rPr lang="da-DK" sz="2000" b="0" i="0" dirty="0">
                <a:solidFill>
                  <a:srgbClr val="211A52"/>
                </a:solidFill>
                <a:effectLst/>
                <a:latin typeface="Arial" panose="020B0604020202020204" pitchFamily="34" charset="0"/>
              </a:rPr>
            </a:br>
            <a:endParaRPr lang="da-DK" sz="2000" b="0" i="0" dirty="0">
              <a:solidFill>
                <a:srgbClr val="211A52"/>
              </a:solidFill>
              <a:effectLst/>
              <a:latin typeface="Arial" panose="020B0604020202020204" pitchFamily="34" charset="0"/>
            </a:endParaRPr>
          </a:p>
          <a:p>
            <a:pPr lvl="1" fontAlgn="base">
              <a:lnSpc>
                <a:spcPct val="100000"/>
              </a:lnSpc>
              <a:buFont typeface="Wingdings" panose="05000000000000000000" pitchFamily="2" charset="2"/>
              <a:buChar char="ü"/>
            </a:pPr>
            <a:r>
              <a:rPr lang="da-DK" sz="1800" b="0" i="0" u="none" strike="noStrike" dirty="0">
                <a:solidFill>
                  <a:srgbClr val="211A52"/>
                </a:solidFill>
                <a:effectLst/>
                <a:latin typeface="Arial" panose="020B0604020202020204" pitchFamily="34" charset="0"/>
              </a:rPr>
              <a:t> Studieteknikker </a:t>
            </a:r>
            <a:r>
              <a:rPr lang="en-US" sz="1800" b="0" i="0" dirty="0">
                <a:solidFill>
                  <a:srgbClr val="211A52"/>
                </a:solidFill>
                <a:effectLst/>
                <a:latin typeface="Arial" panose="020B0604020202020204" pitchFamily="34" charset="0"/>
              </a:rPr>
              <a:t>​(</a:t>
            </a:r>
            <a:r>
              <a:rPr lang="en-US" sz="1800" b="0" i="0" dirty="0" err="1">
                <a:solidFill>
                  <a:srgbClr val="211A52"/>
                </a:solidFill>
                <a:effectLst/>
                <a:latin typeface="Arial" panose="020B0604020202020204" pitchFamily="34" charset="0"/>
              </a:rPr>
              <a:t>struktur</a:t>
            </a:r>
            <a:r>
              <a:rPr lang="en-US" sz="1800" b="0" i="0" dirty="0">
                <a:solidFill>
                  <a:srgbClr val="211A52"/>
                </a:solidFill>
                <a:effectLst/>
                <a:latin typeface="Arial" panose="020B0604020202020204" pitchFamily="34" charset="0"/>
              </a:rPr>
              <a:t> og </a:t>
            </a:r>
            <a:r>
              <a:rPr lang="en-US" sz="1800" dirty="0" err="1">
                <a:solidFill>
                  <a:srgbClr val="211A52"/>
                </a:solidFill>
                <a:latin typeface="Arial" panose="020B0604020202020204" pitchFamily="34" charset="0"/>
              </a:rPr>
              <a:t>planlægning</a:t>
            </a:r>
            <a:r>
              <a:rPr lang="en-US" sz="1800" b="0" i="0" dirty="0">
                <a:solidFill>
                  <a:srgbClr val="211A52"/>
                </a:solidFill>
                <a:effectLst/>
                <a:latin typeface="Arial" panose="020B0604020202020204" pitchFamily="34" charset="0"/>
              </a:rPr>
              <a:t>)</a:t>
            </a:r>
          </a:p>
          <a:p>
            <a:pPr lvl="1" fontAlgn="base">
              <a:lnSpc>
                <a:spcPct val="100000"/>
              </a:lnSpc>
              <a:buFont typeface="Wingdings" panose="05000000000000000000" pitchFamily="2" charset="2"/>
              <a:buChar char="ü"/>
            </a:pPr>
            <a:r>
              <a:rPr lang="da-DK" sz="1800" b="0" i="0" u="none" strike="noStrike" dirty="0">
                <a:solidFill>
                  <a:srgbClr val="211A52"/>
                </a:solidFill>
                <a:effectLst/>
                <a:latin typeface="Arial" panose="020B0604020202020204" pitchFamily="34" charset="0"/>
              </a:rPr>
              <a:t> Studietvivl</a:t>
            </a:r>
            <a:r>
              <a:rPr lang="da-DK" sz="1800" b="0" i="0" dirty="0">
                <a:solidFill>
                  <a:srgbClr val="211A52"/>
                </a:solidFill>
                <a:effectLst/>
                <a:latin typeface="Arial" panose="020B0604020202020204" pitchFamily="34" charset="0"/>
              </a:rPr>
              <a:t>​ og </a:t>
            </a:r>
            <a:r>
              <a:rPr lang="da-DK" sz="1800" b="0" i="0" u="none" strike="noStrike" dirty="0">
                <a:solidFill>
                  <a:srgbClr val="211A52"/>
                </a:solidFill>
                <a:effectLst/>
                <a:latin typeface="Arial" panose="020B0604020202020204" pitchFamily="34" charset="0"/>
              </a:rPr>
              <a:t>motivation</a:t>
            </a:r>
            <a:endParaRPr lang="en-US" sz="1800" u="none" strike="noStrike" dirty="0">
              <a:solidFill>
                <a:srgbClr val="211A52"/>
              </a:solidFill>
              <a:latin typeface="Arial" panose="020B0604020202020204" pitchFamily="34" charset="0"/>
            </a:endParaRPr>
          </a:p>
          <a:p>
            <a:pPr lvl="1" fontAlgn="base">
              <a:lnSpc>
                <a:spcPct val="100000"/>
              </a:lnSpc>
              <a:buFont typeface="Wingdings" panose="05000000000000000000" pitchFamily="2" charset="2"/>
              <a:buChar char="ü"/>
            </a:pPr>
            <a:r>
              <a:rPr lang="da-DK" sz="1800" b="0" i="0" u="none" strike="noStrike" dirty="0">
                <a:solidFill>
                  <a:srgbClr val="211A52"/>
                </a:solidFill>
                <a:effectLst/>
                <a:latin typeface="Arial" panose="020B0604020202020204" pitchFamily="34" charset="0"/>
              </a:rPr>
              <a:t> Valg undervejs i din uddannelse </a:t>
            </a:r>
            <a:r>
              <a:rPr lang="en-US" sz="1800" b="0" i="0" dirty="0">
                <a:solidFill>
                  <a:srgbClr val="211A52"/>
                </a:solidFill>
                <a:effectLst/>
                <a:latin typeface="Arial" panose="020B0604020202020204" pitchFamily="34" charset="0"/>
              </a:rPr>
              <a:t>​</a:t>
            </a:r>
          </a:p>
          <a:p>
            <a:pPr lvl="1" fontAlgn="base">
              <a:lnSpc>
                <a:spcPct val="100000"/>
              </a:lnSpc>
              <a:buFont typeface="Wingdings" panose="05000000000000000000" pitchFamily="2" charset="2"/>
              <a:buChar char="ü"/>
            </a:pPr>
            <a:r>
              <a:rPr lang="da-DK" sz="1800" b="0" i="0" u="none" strike="noStrike" dirty="0">
                <a:solidFill>
                  <a:srgbClr val="211A52"/>
                </a:solidFill>
                <a:effectLst/>
                <a:latin typeface="Arial" panose="020B0604020202020204" pitchFamily="34" charset="0"/>
              </a:rPr>
              <a:t> Generelle regler</a:t>
            </a:r>
            <a:r>
              <a:rPr lang="da-DK" sz="1800" b="0" i="0" dirty="0">
                <a:solidFill>
                  <a:srgbClr val="211A52"/>
                </a:solidFill>
                <a:effectLst/>
                <a:latin typeface="Arial" panose="020B0604020202020204" pitchFamily="34" charset="0"/>
              </a:rPr>
              <a:t>​ (fx dispensation)</a:t>
            </a:r>
          </a:p>
          <a:p>
            <a:pPr lvl="1" fontAlgn="base">
              <a:lnSpc>
                <a:spcPct val="100000"/>
              </a:lnSpc>
              <a:buFont typeface="Wingdings" panose="05000000000000000000" pitchFamily="2" charset="2"/>
              <a:buChar char="ü"/>
            </a:pPr>
            <a:r>
              <a:rPr lang="da-DK" sz="1800" b="0" i="0" u="none" strike="noStrike" dirty="0">
                <a:solidFill>
                  <a:srgbClr val="211A52"/>
                </a:solidFill>
                <a:effectLst/>
                <a:latin typeface="Arial" panose="020B0604020202020204" pitchFamily="34" charset="0"/>
              </a:rPr>
              <a:t> </a:t>
            </a:r>
            <a:r>
              <a:rPr lang="da-DK" sz="1800" dirty="0">
                <a:solidFill>
                  <a:srgbClr val="211A52"/>
                </a:solidFill>
                <a:latin typeface="Arial" panose="020B0604020202020204" pitchFamily="34" charset="0"/>
              </a:rPr>
              <a:t>P</a:t>
            </a:r>
            <a:r>
              <a:rPr lang="da-DK" sz="1800" b="0" i="0" u="none" strike="noStrike" dirty="0">
                <a:solidFill>
                  <a:srgbClr val="211A52"/>
                </a:solidFill>
                <a:effectLst/>
                <a:latin typeface="Arial" panose="020B0604020202020204" pitchFamily="34" charset="0"/>
              </a:rPr>
              <a:t>ersonlige og studierelaterede udfordringer</a:t>
            </a:r>
          </a:p>
          <a:p>
            <a:pPr lvl="1" fontAlgn="base">
              <a:lnSpc>
                <a:spcPct val="100000"/>
              </a:lnSpc>
              <a:buFont typeface="Wingdings" panose="05000000000000000000" pitchFamily="2" charset="2"/>
              <a:buChar char="ü"/>
            </a:pPr>
            <a:r>
              <a:rPr lang="da-DK" sz="1800" b="0" i="0" dirty="0">
                <a:solidFill>
                  <a:srgbClr val="211A52"/>
                </a:solidFill>
                <a:effectLst/>
                <a:latin typeface="Arial" panose="020B0604020202020204" pitchFamily="34" charset="0"/>
              </a:rPr>
              <a:t> Gruppevejledning </a:t>
            </a:r>
            <a:r>
              <a:rPr lang="da-DK" sz="1800" dirty="0">
                <a:solidFill>
                  <a:srgbClr val="211A52"/>
                </a:solidFill>
                <a:latin typeface="Arial" panose="020B0604020202020204" pitchFamily="34" charset="0"/>
              </a:rPr>
              <a:t>for at styrke </a:t>
            </a:r>
            <a:r>
              <a:rPr lang="da-DK" sz="1800" b="0" i="0" dirty="0">
                <a:solidFill>
                  <a:srgbClr val="211A52"/>
                </a:solidFill>
                <a:effectLst/>
                <a:latin typeface="Arial" panose="020B0604020202020204" pitchFamily="34" charset="0"/>
              </a:rPr>
              <a:t>gruppearbejdet</a:t>
            </a:r>
          </a:p>
          <a:p>
            <a:pPr lvl="1" fontAlgn="base">
              <a:lnSpc>
                <a:spcPct val="100000"/>
              </a:lnSpc>
              <a:buFont typeface="Wingdings" panose="05000000000000000000" pitchFamily="2" charset="2"/>
              <a:buChar char="ü"/>
            </a:pPr>
            <a:r>
              <a:rPr lang="da-DK" b="0" i="0" dirty="0">
                <a:solidFill>
                  <a:srgbClr val="211A52"/>
                </a:solidFill>
                <a:effectLst/>
                <a:latin typeface="Arial" panose="020B0604020202020204" pitchFamily="34" charset="0"/>
              </a:rPr>
              <a:t> </a:t>
            </a:r>
            <a:r>
              <a:rPr lang="da-DK" sz="1800" dirty="0">
                <a:solidFill>
                  <a:srgbClr val="211A52"/>
                </a:solidFill>
                <a:latin typeface="Arial" panose="020B0604020202020204" pitchFamily="34" charset="0"/>
              </a:rPr>
              <a:t>Netværk og fællesskaber</a:t>
            </a:r>
            <a:br>
              <a:rPr lang="da-DK" b="0" i="0" dirty="0">
                <a:solidFill>
                  <a:srgbClr val="211A52"/>
                </a:solidFill>
                <a:effectLst/>
                <a:latin typeface="Arial" panose="020B0604020202020204" pitchFamily="34" charset="0"/>
              </a:rPr>
            </a:br>
            <a:endParaRPr lang="da-DK" b="0" i="0" dirty="0">
              <a:solidFill>
                <a:srgbClr val="211A52"/>
              </a:solidFill>
              <a:effectLst/>
              <a:latin typeface="Arial" panose="020B0604020202020204" pitchFamily="34" charset="0"/>
            </a:endParaRPr>
          </a:p>
          <a:p>
            <a:pPr marL="57150" indent="0" fontAlgn="base">
              <a:buNone/>
            </a:pPr>
            <a:r>
              <a:rPr lang="da-DK" b="1" dirty="0">
                <a:solidFill>
                  <a:srgbClr val="211A52"/>
                </a:solidFill>
                <a:latin typeface="Arial" panose="020B0604020202020204" pitchFamily="34" charset="0"/>
              </a:rPr>
              <a:t>Læs mere eller book samtale: </a:t>
            </a:r>
            <a:r>
              <a:rPr lang="da-DK" b="1" dirty="0">
                <a:solidFill>
                  <a:srgbClr val="211A52"/>
                </a:solidFill>
                <a:latin typeface="Arial" panose="020B0604020202020204" pitchFamily="34" charset="0"/>
                <a:hlinkClick r:id="rId4">
                  <a:extLst>
                    <a:ext uri="{A12FA001-AC4F-418D-AE19-62706E023703}">
                      <ahyp:hlinkClr xmlns:ahyp="http://schemas.microsoft.com/office/drawing/2018/hyperlinkcolor" val="tx"/>
                    </a:ext>
                  </a:extLst>
                </a:hlinkClick>
              </a:rPr>
              <a:t>www.studievejledning.aau.dk</a:t>
            </a:r>
            <a:endParaRPr lang="da-DK" b="1" dirty="0">
              <a:solidFill>
                <a:srgbClr val="211A52"/>
              </a:solidFill>
              <a:latin typeface="Arial" panose="020B0604020202020204" pitchFamily="34" charset="0"/>
            </a:endParaRPr>
          </a:p>
          <a:p>
            <a:pPr marL="57150" indent="0" fontAlgn="base">
              <a:buNone/>
            </a:pPr>
            <a:endParaRPr lang="da-DK" b="1" dirty="0">
              <a:solidFill>
                <a:srgbClr val="211A52"/>
              </a:solidFill>
              <a:latin typeface="Arial" panose="020B0604020202020204" pitchFamily="34" charset="0"/>
            </a:endParaRPr>
          </a:p>
          <a:p>
            <a:pPr marL="57150" indent="0" fontAlgn="base">
              <a:buNone/>
            </a:pPr>
            <a:endParaRPr lang="da-DK" b="1" dirty="0">
              <a:solidFill>
                <a:srgbClr val="211A52"/>
              </a:solidFill>
              <a:latin typeface="Arial" panose="020B0604020202020204" pitchFamily="34" charset="0"/>
            </a:endParaRPr>
          </a:p>
          <a:p>
            <a:pPr marL="57150" indent="0" fontAlgn="base">
              <a:buNone/>
            </a:pPr>
            <a:endParaRPr lang="da-DK" b="1" dirty="0">
              <a:solidFill>
                <a:srgbClr val="211A52"/>
              </a:solidFill>
              <a:latin typeface="Arial" panose="020B0604020202020204" pitchFamily="34" charset="0"/>
            </a:endParaRPr>
          </a:p>
          <a:p>
            <a:pPr marL="57150" indent="0" fontAlgn="base">
              <a:buNone/>
            </a:pPr>
            <a:endParaRPr lang="da-DK" b="1" dirty="0">
              <a:solidFill>
                <a:srgbClr val="211A52"/>
              </a:solidFill>
              <a:latin typeface="Arial" panose="020B0604020202020204" pitchFamily="34" charset="0"/>
            </a:endParaRPr>
          </a:p>
          <a:p>
            <a:pPr marL="57150" indent="0" fontAlgn="base">
              <a:buNone/>
            </a:pPr>
            <a:endParaRPr lang="da-DK" b="1" dirty="0">
              <a:solidFill>
                <a:srgbClr val="211A52"/>
              </a:solidFill>
              <a:latin typeface="Arial" panose="020B0604020202020204" pitchFamily="34" charset="0"/>
            </a:endParaRPr>
          </a:p>
        </p:txBody>
      </p:sp>
      <p:pic>
        <p:nvPicPr>
          <p:cNvPr id="2" name="Billede 1">
            <a:extLst>
              <a:ext uri="{FF2B5EF4-FFF2-40B4-BE49-F238E27FC236}">
                <a16:creationId xmlns:a16="http://schemas.microsoft.com/office/drawing/2014/main" id="{42C7E44C-6CE8-CFD8-4D16-C602CCE2F3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4051" y="6407765"/>
            <a:ext cx="1410821" cy="354206"/>
          </a:xfrm>
          <a:prstGeom prst="rect">
            <a:avLst/>
          </a:prstGeom>
          <a:noFill/>
          <a:ln>
            <a:noFill/>
          </a:ln>
        </p:spPr>
      </p:pic>
    </p:spTree>
    <p:extLst>
      <p:ext uri="{BB962C8B-B14F-4D97-AF65-F5344CB8AC3E}">
        <p14:creationId xmlns:p14="http://schemas.microsoft.com/office/powerpoint/2010/main" val="2410011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38CD7B68-1593-B73C-B981-8850A7C53169}"/>
              </a:ext>
            </a:extLst>
          </p:cNvPr>
          <p:cNvSpPr>
            <a:spLocks noGrp="1"/>
          </p:cNvSpPr>
          <p:nvPr>
            <p:ph type="pic" sz="quarter" idx="11"/>
          </p:nvPr>
        </p:nvSpPr>
        <p:spPr/>
      </p:sp>
      <p:sp>
        <p:nvSpPr>
          <p:cNvPr id="3" name="Titel 2">
            <a:extLst>
              <a:ext uri="{FF2B5EF4-FFF2-40B4-BE49-F238E27FC236}">
                <a16:creationId xmlns:a16="http://schemas.microsoft.com/office/drawing/2014/main" id="{BE68B64C-D0A6-AB2C-DDDD-CF0120F61794}"/>
              </a:ext>
            </a:extLst>
          </p:cNvPr>
          <p:cNvSpPr>
            <a:spLocks noGrp="1"/>
          </p:cNvSpPr>
          <p:nvPr>
            <p:ph type="title"/>
          </p:nvPr>
        </p:nvSpPr>
        <p:spPr/>
        <p:txBody>
          <a:bodyPr/>
          <a:lstStyle/>
          <a:p>
            <a:endParaRPr lang="da-DK"/>
          </a:p>
        </p:txBody>
      </p:sp>
      <p:sp>
        <p:nvSpPr>
          <p:cNvPr id="4" name="Pladsholder til tekst 3">
            <a:extLst>
              <a:ext uri="{FF2B5EF4-FFF2-40B4-BE49-F238E27FC236}">
                <a16:creationId xmlns:a16="http://schemas.microsoft.com/office/drawing/2014/main" id="{A0E05E24-5416-CFDA-09D7-1C865ED6CC7E}"/>
              </a:ext>
            </a:extLst>
          </p:cNvPr>
          <p:cNvSpPr>
            <a:spLocks noGrp="1"/>
          </p:cNvSpPr>
          <p:nvPr>
            <p:ph type="body" sz="quarter" idx="12"/>
          </p:nvPr>
        </p:nvSpPr>
        <p:spPr/>
        <p:txBody>
          <a:bodyPr/>
          <a:lstStyle/>
          <a:p>
            <a:endParaRPr lang="da-DK" dirty="0"/>
          </a:p>
        </p:txBody>
      </p:sp>
      <p:sp>
        <p:nvSpPr>
          <p:cNvPr id="5" name="Pladsholder til tekst 4">
            <a:extLst>
              <a:ext uri="{FF2B5EF4-FFF2-40B4-BE49-F238E27FC236}">
                <a16:creationId xmlns:a16="http://schemas.microsoft.com/office/drawing/2014/main" id="{B5127C5C-24E0-5857-D64D-A54E89F5CCA9}"/>
              </a:ext>
            </a:extLst>
          </p:cNvPr>
          <p:cNvSpPr>
            <a:spLocks noGrp="1"/>
          </p:cNvSpPr>
          <p:nvPr>
            <p:ph type="body" sz="quarter" idx="13"/>
          </p:nvPr>
        </p:nvSpPr>
        <p:spPr/>
        <p:txBody>
          <a:bodyPr/>
          <a:lstStyle/>
          <a:p>
            <a:endParaRPr lang="da-DK"/>
          </a:p>
        </p:txBody>
      </p:sp>
      <p:pic>
        <p:nvPicPr>
          <p:cNvPr id="6" name="720393AB">
            <a:hlinkClick r:id="" action="ppaction://media"/>
            <a:extLst>
              <a:ext uri="{FF2B5EF4-FFF2-40B4-BE49-F238E27FC236}">
                <a16:creationId xmlns:a16="http://schemas.microsoft.com/office/drawing/2014/main" id="{D4F43453-C400-3CAD-C050-DA43AB67A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6573" y="246372"/>
            <a:ext cx="11187287" cy="6117465"/>
          </a:xfrm>
          <a:prstGeom prst="rect">
            <a:avLst/>
          </a:prstGeom>
        </p:spPr>
      </p:pic>
    </p:spTree>
    <p:extLst>
      <p:ext uri="{BB962C8B-B14F-4D97-AF65-F5344CB8AC3E}">
        <p14:creationId xmlns:p14="http://schemas.microsoft.com/office/powerpoint/2010/main" val="39033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87374" y="359274"/>
            <a:ext cx="4490445" cy="1008350"/>
          </a:xfrm>
        </p:spPr>
        <p:txBody>
          <a:bodyPr/>
          <a:lstStyle/>
          <a:p>
            <a:r>
              <a:rPr lang="da-DK" dirty="0"/>
              <a:t>Dagsorden:</a:t>
            </a:r>
          </a:p>
        </p:txBody>
      </p:sp>
      <p:sp>
        <p:nvSpPr>
          <p:cNvPr id="6" name="Pladsholder til tekst 5"/>
          <p:cNvSpPr>
            <a:spLocks noGrp="1"/>
          </p:cNvSpPr>
          <p:nvPr>
            <p:ph type="body" sz="quarter" idx="12"/>
          </p:nvPr>
        </p:nvSpPr>
        <p:spPr>
          <a:xfrm>
            <a:off x="587375" y="1049572"/>
            <a:ext cx="6417724" cy="5473147"/>
          </a:xfrm>
        </p:spPr>
        <p:txBody>
          <a:bodyPr>
            <a:normAutofit fontScale="92500" lnSpcReduction="10000"/>
          </a:bodyPr>
          <a:lstStyle/>
          <a:p>
            <a:pPr marL="0" indent="0">
              <a:buNone/>
            </a:pPr>
            <a:endParaRPr lang="da-DK" dirty="0"/>
          </a:p>
          <a:p>
            <a:pPr marL="342900" indent="-342900">
              <a:lnSpc>
                <a:spcPct val="200000"/>
              </a:lnSpc>
              <a:buAutoNum type="arabicPeriod"/>
            </a:pPr>
            <a:r>
              <a:rPr lang="da-DK" dirty="0"/>
              <a:t>Velkomst og præsentation </a:t>
            </a:r>
          </a:p>
          <a:p>
            <a:pPr marL="342900" indent="-342900">
              <a:lnSpc>
                <a:spcPct val="200000"/>
              </a:lnSpc>
              <a:buFontTx/>
              <a:buAutoNum type="arabicPeriod"/>
            </a:pPr>
            <a:r>
              <a:rPr lang="da-DK" dirty="0"/>
              <a:t>Dispensationer – eksamen (ved Uddannelsesjura)</a:t>
            </a:r>
          </a:p>
          <a:p>
            <a:pPr marL="342900" indent="-342900">
              <a:lnSpc>
                <a:spcPct val="200000"/>
              </a:lnSpc>
              <a:buAutoNum type="arabicPeriod"/>
            </a:pPr>
            <a:r>
              <a:rPr lang="da-DK" dirty="0"/>
              <a:t>SPS-ordningen</a:t>
            </a:r>
          </a:p>
          <a:p>
            <a:pPr marL="342900" indent="-342900">
              <a:lnSpc>
                <a:spcPct val="200000"/>
              </a:lnSpc>
              <a:buAutoNum type="arabicPeriod" startAt="3"/>
            </a:pPr>
            <a:r>
              <a:rPr lang="da-DK" dirty="0"/>
              <a:t>Støtteformer</a:t>
            </a:r>
          </a:p>
          <a:p>
            <a:pPr lvl="2"/>
            <a:r>
              <a:rPr lang="da-DK" dirty="0"/>
              <a:t>Psykisk og neurologisk</a:t>
            </a:r>
          </a:p>
          <a:p>
            <a:pPr lvl="2"/>
            <a:r>
              <a:rPr lang="da-DK" dirty="0"/>
              <a:t>Ordblinde </a:t>
            </a:r>
          </a:p>
          <a:p>
            <a:pPr lvl="2"/>
            <a:r>
              <a:rPr lang="da-DK" dirty="0"/>
              <a:t>Døve og hørehæmmede</a:t>
            </a:r>
          </a:p>
          <a:p>
            <a:pPr lvl="2"/>
            <a:r>
              <a:rPr lang="da-DK" dirty="0"/>
              <a:t>Blinde og svagtseende</a:t>
            </a:r>
          </a:p>
          <a:p>
            <a:pPr lvl="2"/>
            <a:r>
              <a:rPr lang="da-DK" dirty="0"/>
              <a:t>Bevægelseshæmmede</a:t>
            </a:r>
          </a:p>
          <a:p>
            <a:pPr lvl="2"/>
            <a:r>
              <a:rPr lang="da-DK" dirty="0"/>
              <a:t>Talblinde</a:t>
            </a:r>
          </a:p>
          <a:p>
            <a:pPr marL="342900" indent="-342900">
              <a:lnSpc>
                <a:spcPct val="200000"/>
              </a:lnSpc>
              <a:buAutoNum type="arabicPeriod" startAt="4"/>
            </a:pPr>
            <a:r>
              <a:rPr lang="da-DK" dirty="0"/>
              <a:t>Ansøgningsprocessen til SPS</a:t>
            </a:r>
          </a:p>
          <a:p>
            <a:pPr marL="342900" indent="-342900">
              <a:lnSpc>
                <a:spcPct val="200000"/>
              </a:lnSpc>
              <a:buAutoNum type="arabicPeriod" startAt="4"/>
            </a:pPr>
            <a:r>
              <a:rPr lang="da-DK" dirty="0"/>
              <a:t>Kontakt til Studie- og Trivselsvejledningen</a:t>
            </a:r>
          </a:p>
          <a:p>
            <a:pPr marL="342900" indent="-342900">
              <a:lnSpc>
                <a:spcPct val="200000"/>
              </a:lnSpc>
              <a:buAutoNum type="arabicPeriod" startAt="4"/>
            </a:pPr>
            <a:r>
              <a:rPr lang="da-DK" dirty="0"/>
              <a:t>Afslutning og spørgsmål</a:t>
            </a:r>
          </a:p>
          <a:p>
            <a:pPr marL="342900" indent="-342900">
              <a:lnSpc>
                <a:spcPct val="200000"/>
              </a:lnSpc>
              <a:buAutoNum type="arabicPeriod" startAt="4"/>
            </a:pPr>
            <a:endParaRPr lang="da-DK" dirty="0"/>
          </a:p>
        </p:txBody>
      </p:sp>
      <p:pic>
        <p:nvPicPr>
          <p:cNvPr id="3074" name="Picture 2">
            <a:extLst>
              <a:ext uri="{FF2B5EF4-FFF2-40B4-BE49-F238E27FC236}">
                <a16:creationId xmlns:a16="http://schemas.microsoft.com/office/drawing/2014/main" id="{3832C9F3-5856-5416-3CF7-89C9E39F3A62}"/>
              </a:ext>
            </a:extLst>
          </p:cNvP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75" r="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325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BD0E42F-8AE1-CB5E-C9A9-192B693675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rgbClr val="FFFFFF"/>
          </a:solidFill>
        </p:spPr>
      </p:pic>
      <p:sp>
        <p:nvSpPr>
          <p:cNvPr id="3079" name="Title 2">
            <a:extLst>
              <a:ext uri="{FF2B5EF4-FFF2-40B4-BE49-F238E27FC236}">
                <a16:creationId xmlns:a16="http://schemas.microsoft.com/office/drawing/2014/main" id="{3DA122C3-5349-7BC4-6C25-07855540AD62}"/>
              </a:ext>
            </a:extLst>
          </p:cNvPr>
          <p:cNvSpPr>
            <a:spLocks noGrp="1"/>
          </p:cNvSpPr>
          <p:nvPr>
            <p:ph type="title"/>
          </p:nvPr>
        </p:nvSpPr>
        <p:spPr>
          <a:xfrm>
            <a:off x="2438400" y="4985518"/>
            <a:ext cx="7152640" cy="639029"/>
          </a:xfrm>
        </p:spPr>
        <p:txBody>
          <a:bodyPr/>
          <a:lstStyle/>
          <a:p>
            <a:r>
              <a:rPr lang="en-US" dirty="0"/>
              <a:t>AFSLUTNING OG SPØRGSMÅL</a:t>
            </a:r>
          </a:p>
        </p:txBody>
      </p:sp>
      <p:sp>
        <p:nvSpPr>
          <p:cNvPr id="3" name="Pladsholder til slidenummer 2" hidden="1">
            <a:extLst>
              <a:ext uri="{FF2B5EF4-FFF2-40B4-BE49-F238E27FC236}">
                <a16:creationId xmlns:a16="http://schemas.microsoft.com/office/drawing/2014/main" id="{42E9F23C-4986-40D8-4B6E-283862ED06BD}"/>
              </a:ext>
            </a:extLst>
          </p:cNvPr>
          <p:cNvSpPr>
            <a:spLocks noGrp="1"/>
          </p:cNvSpPr>
          <p:nvPr>
            <p:ph type="sldNum" sz="quarter" idx="4294967295"/>
          </p:nvPr>
        </p:nvSpPr>
        <p:spPr>
          <a:xfrm>
            <a:off x="11339887" y="593223"/>
            <a:ext cx="571468" cy="227164"/>
          </a:xfrm>
        </p:spPr>
        <p:txBody>
          <a:bodyPr/>
          <a:lstStyle/>
          <a:p>
            <a:pPr>
              <a:spcAft>
                <a:spcPts val="600"/>
              </a:spcAft>
            </a:pPr>
            <a:fld id="{D8D877B3-D348-4611-9BDB-C5374591D951}" type="slidenum">
              <a:rPr lang="en-US" smtClean="0"/>
              <a:pPr>
                <a:spcAft>
                  <a:spcPts val="600"/>
                </a:spcAft>
              </a:pPr>
              <a:t>20</a:t>
            </a:fld>
            <a:endParaRPr lang="en-US"/>
          </a:p>
        </p:txBody>
      </p:sp>
    </p:spTree>
    <p:extLst>
      <p:ext uri="{BB962C8B-B14F-4D97-AF65-F5344CB8AC3E}">
        <p14:creationId xmlns:p14="http://schemas.microsoft.com/office/powerpoint/2010/main" val="15510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3</a:t>
            </a:fld>
            <a:endParaRPr lang="en-US" dirty="0"/>
          </a:p>
        </p:txBody>
      </p:sp>
      <p:sp>
        <p:nvSpPr>
          <p:cNvPr id="3" name="Titel 2"/>
          <p:cNvSpPr>
            <a:spLocks noGrp="1"/>
          </p:cNvSpPr>
          <p:nvPr>
            <p:ph type="title"/>
          </p:nvPr>
        </p:nvSpPr>
        <p:spPr>
          <a:xfrm>
            <a:off x="587374" y="370290"/>
            <a:ext cx="8373746" cy="1474385"/>
          </a:xfrm>
        </p:spPr>
        <p:txBody>
          <a:bodyPr/>
          <a:lstStyle/>
          <a:p>
            <a:r>
              <a:rPr lang="da-DK" dirty="0"/>
              <a:t>Velkomst og præsentation</a:t>
            </a:r>
          </a:p>
        </p:txBody>
      </p:sp>
      <p:sp>
        <p:nvSpPr>
          <p:cNvPr id="4" name="Pladsholder til tekst 3"/>
          <p:cNvSpPr>
            <a:spLocks noGrp="1"/>
          </p:cNvSpPr>
          <p:nvPr>
            <p:ph type="body" sz="quarter" idx="12"/>
          </p:nvPr>
        </p:nvSpPr>
        <p:spPr/>
        <p:txBody>
          <a:bodyPr>
            <a:normAutofit/>
          </a:bodyPr>
          <a:lstStyle/>
          <a:p>
            <a:r>
              <a:rPr lang="da-DK" dirty="0"/>
              <a:t>Velkommen </a:t>
            </a:r>
          </a:p>
          <a:p>
            <a:r>
              <a:rPr lang="da-DK" dirty="0"/>
              <a:t>SPS kontorets medarbejdere :</a:t>
            </a:r>
          </a:p>
          <a:p>
            <a:pPr lvl="1"/>
            <a:r>
              <a:rPr lang="da-DK" dirty="0"/>
              <a:t>Carina Hatlehol Lauridsen, SPS koordinator</a:t>
            </a:r>
          </a:p>
          <a:p>
            <a:pPr lvl="1"/>
            <a:r>
              <a:rPr lang="da-DK" dirty="0"/>
              <a:t>Hanne Milano, SPS vejleder og sagsbehandler</a:t>
            </a:r>
          </a:p>
          <a:p>
            <a:pPr lvl="1"/>
            <a:r>
              <a:rPr lang="da-DK" dirty="0"/>
              <a:t>Ann Eriksen, SPS vejleder og sagsbehandler</a:t>
            </a:r>
          </a:p>
          <a:p>
            <a:r>
              <a:rPr lang="da-DK" dirty="0"/>
              <a:t>SPS-kontoret har telefontid tirsdag og torsdag 10-12 (9940 9430) og derudover kan man booke samtaler eller sende en mail til os på sps@aau.dk</a:t>
            </a:r>
          </a:p>
          <a:p>
            <a:r>
              <a:rPr lang="da-DK" dirty="0"/>
              <a:t>SPS-kontoret vejleder om SPS og ansøger </a:t>
            </a:r>
            <a:r>
              <a:rPr lang="da-DK"/>
              <a:t>om hjælpemidler og støtte.</a:t>
            </a:r>
            <a:endParaRPr lang="da-DK" dirty="0"/>
          </a:p>
        </p:txBody>
      </p:sp>
    </p:spTree>
    <p:extLst>
      <p:ext uri="{BB962C8B-B14F-4D97-AF65-F5344CB8AC3E}">
        <p14:creationId xmlns:p14="http://schemas.microsoft.com/office/powerpoint/2010/main" val="175826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53A4006-D337-868E-75FC-4DF79EBA6AD2}"/>
              </a:ext>
            </a:extLst>
          </p:cNvPr>
          <p:cNvSpPr>
            <a:spLocks noGrp="1"/>
          </p:cNvSpPr>
          <p:nvPr>
            <p:ph type="sldNum" sz="quarter" idx="4"/>
          </p:nvPr>
        </p:nvSpPr>
        <p:spPr/>
        <p:txBody>
          <a:bodyPr/>
          <a:lstStyle/>
          <a:p>
            <a:fld id="{D8D877B3-D348-4611-9BDB-C5374591D951}" type="slidenum">
              <a:rPr lang="en-US" smtClean="0"/>
              <a:pPr/>
              <a:t>4</a:t>
            </a:fld>
            <a:endParaRPr lang="en-US" dirty="0"/>
          </a:p>
        </p:txBody>
      </p:sp>
      <p:sp>
        <p:nvSpPr>
          <p:cNvPr id="3" name="Titel 2">
            <a:extLst>
              <a:ext uri="{FF2B5EF4-FFF2-40B4-BE49-F238E27FC236}">
                <a16:creationId xmlns:a16="http://schemas.microsoft.com/office/drawing/2014/main" id="{8B70E1A0-6238-F35B-DC8D-E01452CBB1D6}"/>
              </a:ext>
            </a:extLst>
          </p:cNvPr>
          <p:cNvSpPr>
            <a:spLocks noGrp="1"/>
          </p:cNvSpPr>
          <p:nvPr>
            <p:ph type="title"/>
          </p:nvPr>
        </p:nvSpPr>
        <p:spPr/>
        <p:txBody>
          <a:bodyPr/>
          <a:lstStyle/>
          <a:p>
            <a:r>
              <a:rPr lang="da-DK" dirty="0"/>
              <a:t>Dispensation til særlige prøvevilkår</a:t>
            </a:r>
          </a:p>
        </p:txBody>
      </p:sp>
      <p:sp>
        <p:nvSpPr>
          <p:cNvPr id="4" name="Pladsholder til tekst 3">
            <a:extLst>
              <a:ext uri="{FF2B5EF4-FFF2-40B4-BE49-F238E27FC236}">
                <a16:creationId xmlns:a16="http://schemas.microsoft.com/office/drawing/2014/main" id="{A51FDA0E-2602-C1E9-A3C2-5BFC8AED88DF}"/>
              </a:ext>
            </a:extLst>
          </p:cNvPr>
          <p:cNvSpPr>
            <a:spLocks noGrp="1"/>
          </p:cNvSpPr>
          <p:nvPr>
            <p:ph type="body" sz="quarter" idx="12"/>
          </p:nvPr>
        </p:nvSpPr>
        <p:spPr/>
        <p:txBody>
          <a:bodyPr/>
          <a:lstStyle/>
          <a:p>
            <a:pPr marL="0" indent="0">
              <a:buNone/>
            </a:pPr>
            <a:r>
              <a:rPr lang="da-DK" b="1" dirty="0"/>
              <a:t>Hvem kan søge om særlige vilkår ved eksamen?</a:t>
            </a:r>
          </a:p>
          <a:p>
            <a:r>
              <a:rPr lang="da-DK" dirty="0"/>
              <a:t>Studerende med en fysisk eller psykisk funktionsnedsættelse kan søge om særlige vilkår til eksamen</a:t>
            </a:r>
          </a:p>
          <a:p>
            <a:r>
              <a:rPr lang="da-DK" dirty="0"/>
              <a:t>Eksempler på funktionsnedsættelser:</a:t>
            </a:r>
          </a:p>
          <a:p>
            <a:pPr lvl="1"/>
            <a:r>
              <a:rPr lang="da-DK" dirty="0"/>
              <a:t>ordblindhed/dysleksi</a:t>
            </a:r>
          </a:p>
          <a:p>
            <a:pPr lvl="1"/>
            <a:r>
              <a:rPr lang="da-DK" dirty="0"/>
              <a:t>psykiske lidelser</a:t>
            </a:r>
          </a:p>
          <a:p>
            <a:pPr lvl="1"/>
            <a:r>
              <a:rPr lang="da-DK" dirty="0"/>
              <a:t>neurologiske lidelser</a:t>
            </a:r>
          </a:p>
          <a:p>
            <a:pPr lvl="1"/>
            <a:r>
              <a:rPr lang="da-DK" dirty="0"/>
              <a:t>bevægelseshandicap</a:t>
            </a:r>
          </a:p>
          <a:p>
            <a:pPr lvl="1"/>
            <a:r>
              <a:rPr lang="da-DK" dirty="0"/>
              <a:t>syns- eller hørehandicap</a:t>
            </a:r>
          </a:p>
          <a:p>
            <a:endParaRPr lang="da-DK" dirty="0"/>
          </a:p>
        </p:txBody>
      </p:sp>
    </p:spTree>
    <p:extLst>
      <p:ext uri="{BB962C8B-B14F-4D97-AF65-F5344CB8AC3E}">
        <p14:creationId xmlns:p14="http://schemas.microsoft.com/office/powerpoint/2010/main" val="3215739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7208D2A9-FCE7-1C87-AA8B-1E315DBB3F4E}"/>
              </a:ext>
            </a:extLst>
          </p:cNvPr>
          <p:cNvSpPr>
            <a:spLocks noGrp="1"/>
          </p:cNvSpPr>
          <p:nvPr>
            <p:ph type="sldNum" sz="quarter" idx="4"/>
          </p:nvPr>
        </p:nvSpPr>
        <p:spPr/>
        <p:txBody>
          <a:bodyPr/>
          <a:lstStyle/>
          <a:p>
            <a:fld id="{D8D877B3-D348-4611-9BDB-C5374591D951}" type="slidenum">
              <a:rPr lang="en-US" smtClean="0"/>
              <a:pPr/>
              <a:t>5</a:t>
            </a:fld>
            <a:endParaRPr lang="en-US" dirty="0"/>
          </a:p>
        </p:txBody>
      </p:sp>
      <p:sp>
        <p:nvSpPr>
          <p:cNvPr id="3" name="Titel 2">
            <a:extLst>
              <a:ext uri="{FF2B5EF4-FFF2-40B4-BE49-F238E27FC236}">
                <a16:creationId xmlns:a16="http://schemas.microsoft.com/office/drawing/2014/main" id="{11DE5E06-917E-9E50-8F62-FEA9C68568D9}"/>
              </a:ext>
            </a:extLst>
          </p:cNvPr>
          <p:cNvSpPr>
            <a:spLocks noGrp="1"/>
          </p:cNvSpPr>
          <p:nvPr>
            <p:ph type="title"/>
          </p:nvPr>
        </p:nvSpPr>
        <p:spPr/>
        <p:txBody>
          <a:bodyPr/>
          <a:lstStyle/>
          <a:p>
            <a:r>
              <a:rPr lang="da-DK" dirty="0"/>
              <a:t>Dispensation til særlige prøvevilkår</a:t>
            </a:r>
          </a:p>
        </p:txBody>
      </p:sp>
      <p:sp>
        <p:nvSpPr>
          <p:cNvPr id="4" name="Pladsholder til tekst 3">
            <a:extLst>
              <a:ext uri="{FF2B5EF4-FFF2-40B4-BE49-F238E27FC236}">
                <a16:creationId xmlns:a16="http://schemas.microsoft.com/office/drawing/2014/main" id="{B8035BF6-1713-6282-B62A-77EF118E09D6}"/>
              </a:ext>
            </a:extLst>
          </p:cNvPr>
          <p:cNvSpPr>
            <a:spLocks noGrp="1"/>
          </p:cNvSpPr>
          <p:nvPr>
            <p:ph type="body" sz="quarter" idx="12"/>
          </p:nvPr>
        </p:nvSpPr>
        <p:spPr/>
        <p:txBody>
          <a:bodyPr/>
          <a:lstStyle/>
          <a:p>
            <a:pPr marL="0" indent="0">
              <a:buNone/>
            </a:pPr>
            <a:r>
              <a:rPr lang="da-DK" b="1" dirty="0"/>
              <a:t>Hvilke særlige vilkår kan du søge om?</a:t>
            </a:r>
          </a:p>
          <a:p>
            <a:r>
              <a:rPr lang="da-DK" dirty="0"/>
              <a:t>Studienævnet foretager en vurdering af, hvilke særlige vilkår der er nødvendige for at ligestille den enkelte studerende med andre studerende i prøvesituationen. </a:t>
            </a:r>
          </a:p>
          <a:p>
            <a:r>
              <a:rPr lang="da-DK" dirty="0"/>
              <a:t>Det er dog en forudsætning, at prøvens niveau ikke sænkes.</a:t>
            </a:r>
          </a:p>
          <a:p>
            <a:r>
              <a:rPr lang="da-DK" b="1" dirty="0"/>
              <a:t>Du kan f.eks. søge om </a:t>
            </a:r>
            <a:r>
              <a:rPr lang="da-DK" dirty="0"/>
              <a:t>ekstra tid til eksamen (både ved mundtlige og skriftlige prøver), ekstra forberedelsestid til mundtlige prøver eller tilladelse til at benytte særlige hjælpemidler.</a:t>
            </a:r>
          </a:p>
          <a:p>
            <a:endParaRPr lang="da-DK" dirty="0"/>
          </a:p>
        </p:txBody>
      </p:sp>
    </p:spTree>
    <p:extLst>
      <p:ext uri="{BB962C8B-B14F-4D97-AF65-F5344CB8AC3E}">
        <p14:creationId xmlns:p14="http://schemas.microsoft.com/office/powerpoint/2010/main" val="42162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51E6F2C-731E-AD00-D3EF-49BA36740E29}"/>
              </a:ext>
            </a:extLst>
          </p:cNvPr>
          <p:cNvSpPr>
            <a:spLocks noGrp="1"/>
          </p:cNvSpPr>
          <p:nvPr>
            <p:ph type="sldNum" sz="quarter" idx="4"/>
          </p:nvPr>
        </p:nvSpPr>
        <p:spPr/>
        <p:txBody>
          <a:bodyPr/>
          <a:lstStyle/>
          <a:p>
            <a:fld id="{D8D877B3-D348-4611-9BDB-C5374591D951}" type="slidenum">
              <a:rPr lang="en-US" smtClean="0"/>
              <a:pPr/>
              <a:t>6</a:t>
            </a:fld>
            <a:endParaRPr lang="en-US" dirty="0"/>
          </a:p>
        </p:txBody>
      </p:sp>
      <p:sp>
        <p:nvSpPr>
          <p:cNvPr id="3" name="Titel 2">
            <a:extLst>
              <a:ext uri="{FF2B5EF4-FFF2-40B4-BE49-F238E27FC236}">
                <a16:creationId xmlns:a16="http://schemas.microsoft.com/office/drawing/2014/main" id="{4A60FD2B-54C0-E927-D85E-C4E7935D2DDB}"/>
              </a:ext>
            </a:extLst>
          </p:cNvPr>
          <p:cNvSpPr>
            <a:spLocks noGrp="1"/>
          </p:cNvSpPr>
          <p:nvPr>
            <p:ph type="title"/>
          </p:nvPr>
        </p:nvSpPr>
        <p:spPr/>
        <p:txBody>
          <a:bodyPr/>
          <a:lstStyle/>
          <a:p>
            <a:r>
              <a:rPr lang="da-DK" dirty="0"/>
              <a:t>Dispensation til særlige prøvevilkår</a:t>
            </a:r>
          </a:p>
        </p:txBody>
      </p:sp>
      <p:sp>
        <p:nvSpPr>
          <p:cNvPr id="4" name="Pladsholder til tekst 3">
            <a:extLst>
              <a:ext uri="{FF2B5EF4-FFF2-40B4-BE49-F238E27FC236}">
                <a16:creationId xmlns:a16="http://schemas.microsoft.com/office/drawing/2014/main" id="{B0BFCD8D-9CF1-DD1C-3E9F-1CF04F8CEF10}"/>
              </a:ext>
            </a:extLst>
          </p:cNvPr>
          <p:cNvSpPr>
            <a:spLocks noGrp="1"/>
          </p:cNvSpPr>
          <p:nvPr>
            <p:ph type="body" sz="quarter" idx="12"/>
          </p:nvPr>
        </p:nvSpPr>
        <p:spPr/>
        <p:txBody>
          <a:bodyPr/>
          <a:lstStyle/>
          <a:p>
            <a:pPr marL="0" indent="0">
              <a:buNone/>
            </a:pPr>
            <a:r>
              <a:rPr lang="da-DK" b="1" dirty="0"/>
              <a:t>Hvordan søger man om særlige vilkår til eksamen?</a:t>
            </a:r>
          </a:p>
          <a:p>
            <a:r>
              <a:rPr lang="da-DK" dirty="0"/>
              <a:t>Du sender en dispensationsansøgning til dit studienævn. </a:t>
            </a:r>
          </a:p>
          <a:p>
            <a:r>
              <a:rPr lang="da-DK" dirty="0"/>
              <a:t>Husk at medsende relevant dokumentation for din funktionsnedsættelse</a:t>
            </a:r>
          </a:p>
          <a:p>
            <a:r>
              <a:rPr lang="da-DK" dirty="0"/>
              <a:t>Hvis din funktionsnedsættelse er af varig karakter, vil studienævnet vurdere hvilke særlige prøvevilkår, du skal have til alle prøver på uddannelsen (og ikke kun på det semester, du søger for).</a:t>
            </a:r>
          </a:p>
          <a:p>
            <a:r>
              <a:rPr lang="da-DK" b="1" dirty="0"/>
              <a:t>Vær opmærksom på, </a:t>
            </a:r>
            <a:r>
              <a:rPr lang="da-DK" dirty="0"/>
              <a:t>at du skal søge om særlige prøvevilkår, </a:t>
            </a:r>
            <a:r>
              <a:rPr lang="da-DK" i="1" dirty="0"/>
              <a:t>selvom </a:t>
            </a:r>
            <a:r>
              <a:rPr lang="da-DK" dirty="0"/>
              <a:t>du i forvejen har søgt om eller får SPS-støtte. Du får ikke automatisk tildelt særlige prøvevilkår, fordi du har fået tildelt SPS-støtte. </a:t>
            </a:r>
          </a:p>
          <a:p>
            <a:endParaRPr lang="da-DK" dirty="0"/>
          </a:p>
        </p:txBody>
      </p:sp>
    </p:spTree>
    <p:extLst>
      <p:ext uri="{BB962C8B-B14F-4D97-AF65-F5344CB8AC3E}">
        <p14:creationId xmlns:p14="http://schemas.microsoft.com/office/powerpoint/2010/main" val="334496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9B2EF2F-4D13-1D7F-6815-B4CD1001E03E}"/>
              </a:ext>
            </a:extLst>
          </p:cNvPr>
          <p:cNvSpPr>
            <a:spLocks noGrp="1"/>
          </p:cNvSpPr>
          <p:nvPr>
            <p:ph type="sldNum" sz="quarter" idx="4"/>
          </p:nvPr>
        </p:nvSpPr>
        <p:spPr/>
        <p:txBody>
          <a:bodyPr/>
          <a:lstStyle/>
          <a:p>
            <a:fld id="{D8D877B3-D348-4611-9BDB-C5374591D951}" type="slidenum">
              <a:rPr lang="en-US" smtClean="0"/>
              <a:pPr/>
              <a:t>7</a:t>
            </a:fld>
            <a:endParaRPr lang="en-US" dirty="0"/>
          </a:p>
        </p:txBody>
      </p:sp>
      <p:sp>
        <p:nvSpPr>
          <p:cNvPr id="3" name="Titel 2">
            <a:extLst>
              <a:ext uri="{FF2B5EF4-FFF2-40B4-BE49-F238E27FC236}">
                <a16:creationId xmlns:a16="http://schemas.microsoft.com/office/drawing/2014/main" id="{EBDCCA89-5FFE-C3B4-141C-887C1DE415B1}"/>
              </a:ext>
            </a:extLst>
          </p:cNvPr>
          <p:cNvSpPr>
            <a:spLocks noGrp="1"/>
          </p:cNvSpPr>
          <p:nvPr>
            <p:ph type="title"/>
          </p:nvPr>
        </p:nvSpPr>
        <p:spPr/>
        <p:txBody>
          <a:bodyPr/>
          <a:lstStyle/>
          <a:p>
            <a:r>
              <a:rPr lang="da-DK" dirty="0"/>
              <a:t>Dispensation til særlige prøvevilkår</a:t>
            </a:r>
          </a:p>
        </p:txBody>
      </p:sp>
      <p:sp>
        <p:nvSpPr>
          <p:cNvPr id="4" name="Pladsholder til tekst 3">
            <a:extLst>
              <a:ext uri="{FF2B5EF4-FFF2-40B4-BE49-F238E27FC236}">
                <a16:creationId xmlns:a16="http://schemas.microsoft.com/office/drawing/2014/main" id="{E5C71FC9-130D-14F6-20CE-1CE30F9922A1}"/>
              </a:ext>
            </a:extLst>
          </p:cNvPr>
          <p:cNvSpPr>
            <a:spLocks noGrp="1"/>
          </p:cNvSpPr>
          <p:nvPr>
            <p:ph type="body" sz="quarter" idx="12"/>
          </p:nvPr>
        </p:nvSpPr>
        <p:spPr/>
        <p:txBody>
          <a:bodyPr/>
          <a:lstStyle/>
          <a:p>
            <a:pPr marL="0" indent="0">
              <a:buNone/>
            </a:pPr>
            <a:r>
              <a:rPr lang="da-DK" b="1" dirty="0"/>
              <a:t>Hvornår skal jeg søge om særlige prøvevilkår?</a:t>
            </a:r>
          </a:p>
          <a:p>
            <a:r>
              <a:rPr lang="da-DK" dirty="0"/>
              <a:t>Medmindre der foreligger usædvanlige forhold, skal du sende en ansøgning om særlige vilkår til studienævnet senest 6 uger før den første prøve, du ønsker særlige vilkår til, afholdes. </a:t>
            </a:r>
          </a:p>
          <a:p>
            <a:r>
              <a:rPr lang="da-DK" dirty="0"/>
              <a:t>På den måde sikres det, at studienævnet har tid til at behandle dispensationsansøgningen, inden prøven afholdes. </a:t>
            </a:r>
          </a:p>
          <a:p>
            <a:r>
              <a:rPr lang="da-DK" dirty="0"/>
              <a:t>Når du har søgt om særlige prøvevilkår én gang og du har en funktionsnedsættelse af varig karakter, skal Studienævnet vurdere, om du skal tildeles særlige prøvevilkår til alle prøver på uddannelsen. </a:t>
            </a:r>
          </a:p>
          <a:p>
            <a:pPr marL="0" indent="0">
              <a:buNone/>
            </a:pPr>
            <a:endParaRPr lang="da-DK" dirty="0"/>
          </a:p>
        </p:txBody>
      </p:sp>
    </p:spTree>
    <p:extLst>
      <p:ext uri="{BB962C8B-B14F-4D97-AF65-F5344CB8AC3E}">
        <p14:creationId xmlns:p14="http://schemas.microsoft.com/office/powerpoint/2010/main" val="4035403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EAEE076-EF03-780E-1B71-825DF9DE898A}"/>
              </a:ext>
            </a:extLst>
          </p:cNvPr>
          <p:cNvSpPr>
            <a:spLocks noGrp="1"/>
          </p:cNvSpPr>
          <p:nvPr>
            <p:ph type="sldNum" sz="quarter" idx="4"/>
          </p:nvPr>
        </p:nvSpPr>
        <p:spPr/>
        <p:txBody>
          <a:bodyPr/>
          <a:lstStyle/>
          <a:p>
            <a:fld id="{D8D877B3-D348-4611-9BDB-C5374591D951}" type="slidenum">
              <a:rPr lang="en-US" smtClean="0"/>
              <a:pPr/>
              <a:t>8</a:t>
            </a:fld>
            <a:endParaRPr lang="en-US" dirty="0"/>
          </a:p>
        </p:txBody>
      </p:sp>
      <p:sp>
        <p:nvSpPr>
          <p:cNvPr id="3" name="Titel 2">
            <a:extLst>
              <a:ext uri="{FF2B5EF4-FFF2-40B4-BE49-F238E27FC236}">
                <a16:creationId xmlns:a16="http://schemas.microsoft.com/office/drawing/2014/main" id="{0435F23E-1095-7C28-ADEB-BF62013C0E4D}"/>
              </a:ext>
            </a:extLst>
          </p:cNvPr>
          <p:cNvSpPr>
            <a:spLocks noGrp="1"/>
          </p:cNvSpPr>
          <p:nvPr>
            <p:ph type="title"/>
          </p:nvPr>
        </p:nvSpPr>
        <p:spPr/>
        <p:txBody>
          <a:bodyPr/>
          <a:lstStyle/>
          <a:p>
            <a:r>
              <a:rPr lang="da-DK" dirty="0"/>
              <a:t>Dispensation til særlige prøvevilkår</a:t>
            </a:r>
          </a:p>
        </p:txBody>
      </p:sp>
      <p:sp>
        <p:nvSpPr>
          <p:cNvPr id="4" name="Pladsholder til tekst 3">
            <a:extLst>
              <a:ext uri="{FF2B5EF4-FFF2-40B4-BE49-F238E27FC236}">
                <a16:creationId xmlns:a16="http://schemas.microsoft.com/office/drawing/2014/main" id="{14E5686B-1DC0-7E44-55D1-EBFCCE3A3C85}"/>
              </a:ext>
            </a:extLst>
          </p:cNvPr>
          <p:cNvSpPr>
            <a:spLocks noGrp="1"/>
          </p:cNvSpPr>
          <p:nvPr>
            <p:ph type="body" sz="quarter" idx="12"/>
          </p:nvPr>
        </p:nvSpPr>
        <p:spPr/>
        <p:txBody>
          <a:bodyPr>
            <a:normAutofit fontScale="92500" lnSpcReduction="20000"/>
          </a:bodyPr>
          <a:lstStyle/>
          <a:p>
            <a:pPr marL="0" indent="0">
              <a:buNone/>
            </a:pPr>
            <a:r>
              <a:rPr lang="da-DK" b="1" dirty="0"/>
              <a:t>Studienævnets afgørelse</a:t>
            </a:r>
          </a:p>
          <a:p>
            <a:r>
              <a:rPr lang="da-DK" dirty="0"/>
              <a:t>Studienævnet vurderer din ansøgning og den fremsendte dokumentation </a:t>
            </a:r>
          </a:p>
          <a:p>
            <a:r>
              <a:rPr lang="da-DK" dirty="0"/>
              <a:t>Studienævnet skal i vurderingen sikre:</a:t>
            </a:r>
          </a:p>
          <a:p>
            <a:pPr lvl="1"/>
            <a:r>
              <a:rPr lang="da-DK" dirty="0"/>
              <a:t>at du ligestilles med andre studerende i prøvesituationen, </a:t>
            </a:r>
            <a:r>
              <a:rPr lang="da-DK" b="1" dirty="0"/>
              <a:t>og</a:t>
            </a:r>
            <a:endParaRPr lang="da-DK" dirty="0"/>
          </a:p>
          <a:p>
            <a:pPr lvl="1"/>
            <a:r>
              <a:rPr lang="da-DK" dirty="0"/>
              <a:t>at prøvens niveau ikke sænkes</a:t>
            </a:r>
          </a:p>
          <a:p>
            <a:r>
              <a:rPr lang="da-DK" dirty="0"/>
              <a:t>Studienævnet foretager derfor en faglig vurdering af, </a:t>
            </a:r>
            <a:r>
              <a:rPr lang="da-DK" b="1" dirty="0"/>
              <a:t>om </a:t>
            </a:r>
            <a:r>
              <a:rPr lang="da-DK" dirty="0"/>
              <a:t>der kan tildeles særlige prøvevilkår og </a:t>
            </a:r>
            <a:r>
              <a:rPr lang="da-DK" b="1" dirty="0"/>
              <a:t>i så fald</a:t>
            </a:r>
            <a:r>
              <a:rPr lang="da-DK" dirty="0"/>
              <a:t> hvilke særlige prøvevilkår du kan tildeles, uden at prøvens niveau sænkes. </a:t>
            </a:r>
          </a:p>
          <a:p>
            <a:r>
              <a:rPr lang="da-DK" dirty="0"/>
              <a:t>Du modtager en afgørelse fra studienævnet, hvor det fremgår:</a:t>
            </a:r>
          </a:p>
          <a:p>
            <a:pPr lvl="1"/>
            <a:r>
              <a:rPr lang="da-DK" dirty="0"/>
              <a:t>om du har fået dispensation til særlige vilkår</a:t>
            </a:r>
          </a:p>
          <a:p>
            <a:pPr lvl="1"/>
            <a:r>
              <a:rPr lang="da-DK" dirty="0"/>
              <a:t>hvilke særlige vilkår du har fået </a:t>
            </a:r>
          </a:p>
          <a:p>
            <a:pPr lvl="1"/>
            <a:r>
              <a:rPr lang="da-DK" dirty="0"/>
              <a:t>hvilke prøver du har særlige vilkår til. </a:t>
            </a:r>
          </a:p>
          <a:p>
            <a:r>
              <a:rPr lang="da-DK" dirty="0"/>
              <a:t>Du skal herefter ikke foretage dig yderligere, medmindre du er utilfreds med studienævnets afgørelse. </a:t>
            </a:r>
          </a:p>
          <a:p>
            <a:endParaRPr lang="da-DK" dirty="0"/>
          </a:p>
        </p:txBody>
      </p:sp>
    </p:spTree>
    <p:extLst>
      <p:ext uri="{BB962C8B-B14F-4D97-AF65-F5344CB8AC3E}">
        <p14:creationId xmlns:p14="http://schemas.microsoft.com/office/powerpoint/2010/main" val="38372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44CEE7E-05E1-C351-C525-502F2118FD04}"/>
              </a:ext>
            </a:extLst>
          </p:cNvPr>
          <p:cNvSpPr>
            <a:spLocks noGrp="1"/>
          </p:cNvSpPr>
          <p:nvPr>
            <p:ph type="sldNum" sz="quarter" idx="4"/>
          </p:nvPr>
        </p:nvSpPr>
        <p:spPr/>
        <p:txBody>
          <a:bodyPr/>
          <a:lstStyle/>
          <a:p>
            <a:fld id="{D8D877B3-D348-4611-9BDB-C5374591D951}" type="slidenum">
              <a:rPr lang="en-US" smtClean="0"/>
              <a:pPr/>
              <a:t>9</a:t>
            </a:fld>
            <a:endParaRPr lang="en-US" dirty="0"/>
          </a:p>
        </p:txBody>
      </p:sp>
      <p:sp>
        <p:nvSpPr>
          <p:cNvPr id="3" name="Titel 2">
            <a:extLst>
              <a:ext uri="{FF2B5EF4-FFF2-40B4-BE49-F238E27FC236}">
                <a16:creationId xmlns:a16="http://schemas.microsoft.com/office/drawing/2014/main" id="{389F4C26-9AD8-C7B7-2C37-DD10AB5B377A}"/>
              </a:ext>
            </a:extLst>
          </p:cNvPr>
          <p:cNvSpPr>
            <a:spLocks noGrp="1"/>
          </p:cNvSpPr>
          <p:nvPr>
            <p:ph type="title"/>
          </p:nvPr>
        </p:nvSpPr>
        <p:spPr/>
        <p:txBody>
          <a:bodyPr/>
          <a:lstStyle/>
          <a:p>
            <a:r>
              <a:rPr lang="da-DK" dirty="0"/>
              <a:t>Dispensation til særlige prøvevilkår</a:t>
            </a:r>
          </a:p>
        </p:txBody>
      </p:sp>
      <p:sp>
        <p:nvSpPr>
          <p:cNvPr id="4" name="Pladsholder til tekst 3">
            <a:extLst>
              <a:ext uri="{FF2B5EF4-FFF2-40B4-BE49-F238E27FC236}">
                <a16:creationId xmlns:a16="http://schemas.microsoft.com/office/drawing/2014/main" id="{1314854A-CE08-BA3A-B7AE-2EB9B1179EF3}"/>
              </a:ext>
            </a:extLst>
          </p:cNvPr>
          <p:cNvSpPr>
            <a:spLocks noGrp="1"/>
          </p:cNvSpPr>
          <p:nvPr>
            <p:ph type="body" sz="quarter" idx="12"/>
          </p:nvPr>
        </p:nvSpPr>
        <p:spPr/>
        <p:txBody>
          <a:bodyPr/>
          <a:lstStyle/>
          <a:p>
            <a:pPr marL="0" indent="0">
              <a:buNone/>
            </a:pPr>
            <a:r>
              <a:rPr lang="da-DK" b="1" dirty="0"/>
              <a:t>Hvilken dokumentation skal du medsende?</a:t>
            </a:r>
          </a:p>
          <a:p>
            <a:r>
              <a:rPr lang="da-DK" dirty="0"/>
              <a:t>Det vil som udgangspunkt vil være et krav for tildeling af særlige prøvevilkår, at du medsender dokumentation for din funktionsnedsættelse</a:t>
            </a:r>
          </a:p>
          <a:p>
            <a:r>
              <a:rPr lang="da-DK" dirty="0"/>
              <a:t>Dokumentationen kan være en erklæring fra en læge eller anden relevant fagperson og skal indeholde:</a:t>
            </a:r>
          </a:p>
          <a:p>
            <a:pPr lvl="1"/>
            <a:r>
              <a:rPr lang="da-DK" dirty="0"/>
              <a:t>En beskrivelse af hvordan din funktionsnedsættelse påvirker din arbejdsevne</a:t>
            </a:r>
          </a:p>
          <a:p>
            <a:r>
              <a:rPr lang="da-DK" b="1" dirty="0"/>
              <a:t>Vær opmærksom på</a:t>
            </a:r>
            <a:r>
              <a:rPr lang="da-DK" dirty="0"/>
              <a:t>, at dokumentation for din funktionsnedsættelse ikke er en garanti for, at du tildeles særlige prøvevilkår. </a:t>
            </a:r>
          </a:p>
          <a:p>
            <a:r>
              <a:rPr lang="da-DK" b="1" dirty="0"/>
              <a:t>Vær desuden opmærksom på</a:t>
            </a:r>
            <a:r>
              <a:rPr lang="da-DK" dirty="0"/>
              <a:t>, at det er studienævnet (og ikke lægen eller en anden fagperson), der vurderer, om og hvilke særlige prøvevilkår der kan tildeles til de enkelte prøver.</a:t>
            </a:r>
          </a:p>
          <a:p>
            <a:endParaRPr lang="da-DK" dirty="0"/>
          </a:p>
        </p:txBody>
      </p:sp>
    </p:spTree>
    <p:extLst>
      <p:ext uri="{BB962C8B-B14F-4D97-AF65-F5344CB8AC3E}">
        <p14:creationId xmlns:p14="http://schemas.microsoft.com/office/powerpoint/2010/main" val="2024698610"/>
      </p:ext>
    </p:extLst>
  </p:cSld>
  <p:clrMapOvr>
    <a:masterClrMapping/>
  </p:clrMapOvr>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DK" id="{A9314A11-232B-44AD-B463-DA388C6E1084}" vid="{3915CC49-FE55-4B7B-B842-2A7014111CFD}"/>
    </a:ext>
  </a:extLst>
</a:theme>
</file>

<file path=ppt/theme/theme2.xml><?xml version="1.0" encoding="utf-8"?>
<a:theme xmlns:a="http://schemas.openxmlformats.org/drawingml/2006/main" name="AAU PowerPoint - Blue">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AU_POWERPOINT_16_9_DK" id="{A9314A11-232B-44AD-B463-DA388C6E1084}" vid="{9317A137-B940-47C4-9CBA-CAC799E9FD8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702810CAD51EB4EA28E0A4BD4A3E610" ma:contentTypeVersion="7" ma:contentTypeDescription="Opret et nyt dokument." ma:contentTypeScope="" ma:versionID="16f225527b7c0469e9ba1f1958327284">
  <xsd:schema xmlns:xsd="http://www.w3.org/2001/XMLSchema" xmlns:xs="http://www.w3.org/2001/XMLSchema" xmlns:p="http://schemas.microsoft.com/office/2006/metadata/properties" xmlns:ns3="d33d673b-0565-4eb0-a7ca-094afc7054c9" targetNamespace="http://schemas.microsoft.com/office/2006/metadata/properties" ma:root="true" ma:fieldsID="b6d688991702b023c5b172e92261581d" ns3:_="">
    <xsd:import namespace="d33d673b-0565-4eb0-a7ca-094afc7054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3d673b-0565-4eb0-a7ca-094afc7054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603602-65E0-48FA-BF06-563C46D1CC25}">
  <ds:schemaRefs>
    <ds:schemaRef ds:uri="http://schemas.openxmlformats.org/package/2006/metadata/core-properties"/>
    <ds:schemaRef ds:uri="http://schemas.microsoft.com/office/infopath/2007/PartnerControls"/>
    <ds:schemaRef ds:uri="http://www.w3.org/XML/1998/namespace"/>
    <ds:schemaRef ds:uri="http://purl.org/dc/terms/"/>
    <ds:schemaRef ds:uri="http://schemas.microsoft.com/office/2006/documentManagement/types"/>
    <ds:schemaRef ds:uri="http://schemas.microsoft.com/office/2006/metadata/properties"/>
    <ds:schemaRef ds:uri="http://purl.org/dc/dcmitype/"/>
    <ds:schemaRef ds:uri="d33d673b-0565-4eb0-a7ca-094afc7054c9"/>
    <ds:schemaRef ds:uri="http://purl.org/dc/elements/1.1/"/>
  </ds:schemaRefs>
</ds:datastoreItem>
</file>

<file path=customXml/itemProps2.xml><?xml version="1.0" encoding="utf-8"?>
<ds:datastoreItem xmlns:ds="http://schemas.openxmlformats.org/officeDocument/2006/customXml" ds:itemID="{86401DF5-E1AD-4877-85A8-A5BB4145A2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3d673b-0565-4eb0-a7ca-094afc70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FA39FA-C90B-44C5-8395-0F72C2D9FD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AAU 16_9 (DA)</Template>
  <TotalTime>2878</TotalTime>
  <Words>1530</Words>
  <Application>Microsoft Office PowerPoint</Application>
  <PresentationFormat>Widescreen</PresentationFormat>
  <Paragraphs>186</Paragraphs>
  <Slides>20</Slides>
  <Notes>1</Notes>
  <HiddenSlides>0</HiddenSlides>
  <MMClips>1</MMClips>
  <ScaleCrop>false</ScaleCrop>
  <HeadingPairs>
    <vt:vector size="6" baseType="variant">
      <vt:variant>
        <vt:lpstr>Benyttede skrifttyper</vt:lpstr>
      </vt:variant>
      <vt:variant>
        <vt:i4>7</vt:i4>
      </vt:variant>
      <vt:variant>
        <vt:lpstr>Tema</vt:lpstr>
      </vt:variant>
      <vt:variant>
        <vt:i4>3</vt:i4>
      </vt:variant>
      <vt:variant>
        <vt:lpstr>Slidetitler</vt:lpstr>
      </vt:variant>
      <vt:variant>
        <vt:i4>20</vt:i4>
      </vt:variant>
    </vt:vector>
  </HeadingPairs>
  <TitlesOfParts>
    <vt:vector size="30" baseType="lpstr">
      <vt:lpstr>Arial</vt:lpstr>
      <vt:lpstr>Arial Black</vt:lpstr>
      <vt:lpstr>Calibri</vt:lpstr>
      <vt:lpstr>Calibri Light</vt:lpstr>
      <vt:lpstr>inherit</vt:lpstr>
      <vt:lpstr>var(--font-secondary)</vt:lpstr>
      <vt:lpstr>Wingdings</vt:lpstr>
      <vt:lpstr>AAU PowerPoint</vt:lpstr>
      <vt:lpstr>AAU PowerPoint - Blue</vt:lpstr>
      <vt:lpstr>Office-tema</vt:lpstr>
      <vt:lpstr>AALBORG UNIVERSITET </vt:lpstr>
      <vt:lpstr>Dagsorden:</vt:lpstr>
      <vt:lpstr>Velkomst og præsentation</vt:lpstr>
      <vt:lpstr>Dispensation til særlige prøvevilkår</vt:lpstr>
      <vt:lpstr>Dispensation til særlige prøvevilkår</vt:lpstr>
      <vt:lpstr>Dispensation til særlige prøvevilkår</vt:lpstr>
      <vt:lpstr>Dispensation til særlige prøvevilkår</vt:lpstr>
      <vt:lpstr>Dispensation til særlige prøvevilkår</vt:lpstr>
      <vt:lpstr>Dispensation til særlige prøvevilkår</vt:lpstr>
      <vt:lpstr>SPS-ordningen</vt:lpstr>
      <vt:lpstr>Støtteformer</vt:lpstr>
      <vt:lpstr>Støtteformer</vt:lpstr>
      <vt:lpstr>Støtteformer</vt:lpstr>
      <vt:lpstr>Støtteformer</vt:lpstr>
      <vt:lpstr>Ansøgningsprocessen</vt:lpstr>
      <vt:lpstr>Antal studerende som modtager SPS på AAU</vt:lpstr>
      <vt:lpstr>StudielivPLUS  (e-læringsforløb)</vt:lpstr>
      <vt:lpstr>AAU Studie- og trivselsvejledning Vejledning på tværs af uddannelser i hele din studietid</vt:lpstr>
      <vt:lpstr>PowerPoint-præsentation</vt:lpstr>
      <vt:lpstr>AFSLUTNING OG SPØRGSMÅL</vt:lpstr>
    </vt:vector>
  </TitlesOfParts>
  <Company>Aalborg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AALBORG UNIVERSITET</dc:title>
  <dc:creator>Pernille Refstrup</dc:creator>
  <cp:lastModifiedBy>Carina Hatlehol Lauridsen</cp:lastModifiedBy>
  <cp:revision>129</cp:revision>
  <cp:lastPrinted>2023-07-03T08:56:16Z</cp:lastPrinted>
  <dcterms:created xsi:type="dcterms:W3CDTF">2019-02-28T12:37:24Z</dcterms:created>
  <dcterms:modified xsi:type="dcterms:W3CDTF">2023-08-17T11:48:17Z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0x0101006702810CAD51EB4EA28E0A4BD4A3E610</vt:lpwstr>
  </property>
</Properties>
</file>